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IM Fell Double Pica SC" charset="0"/>
      <p:regular r:id="rId9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CCCCCC"/>
                </a:solidFill>
              </a:rPr>
              <a:t>The Rise of Austria and Prussia (pgs. 569-576)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 Jack Anderson and Lizbeth Menez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5260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>
                <a:solidFill>
                  <a:srgbClr val="F1C232"/>
                </a:solidFill>
                <a:latin typeface="IM Fell Double Pica SC"/>
                <a:ea typeface="IM Fell Double Pica SC"/>
                <a:cs typeface="IM Fell Double Pica SC"/>
                <a:sym typeface="IM Fell Double Pica SC"/>
              </a:rPr>
              <a:t>Bohemian Estates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798975"/>
            <a:ext cx="8556899" cy="4344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1C232"/>
              </a:buClr>
              <a:buSzPct val="100000"/>
              <a:buFont typeface="IM Fell Double Pica SC"/>
            </a:pPr>
            <a:r>
              <a:rPr lang="en" sz="2800">
                <a:solidFill>
                  <a:srgbClr val="F1C232"/>
                </a:solidFill>
                <a:latin typeface="IM Fell Double Pica SC"/>
                <a:ea typeface="IM Fell Double Pica SC"/>
                <a:cs typeface="IM Fell Double Pica SC"/>
                <a:sym typeface="IM Fell Double Pica SC"/>
              </a:rPr>
              <a:t>Czech nobility was largely Protestant and had more political power due to their domination in the Bohemian estates in 1600</a:t>
            </a:r>
          </a:p>
          <a:p>
            <a:pPr marL="457200" lvl="0" indent="-228600" rtl="0">
              <a:spcBef>
                <a:spcPts val="0"/>
              </a:spcBef>
              <a:buClr>
                <a:srgbClr val="F1C232"/>
              </a:buClr>
              <a:buSzPct val="100000"/>
              <a:buFont typeface="IM Fell Double Pica SC"/>
            </a:pPr>
            <a:r>
              <a:rPr lang="en" sz="2800">
                <a:solidFill>
                  <a:srgbClr val="F1C232"/>
                </a:solidFill>
                <a:latin typeface="IM Fell Double Pica SC"/>
                <a:ea typeface="IM Fell Double Pica SC"/>
                <a:cs typeface="IM Fell Double Pica SC"/>
                <a:sym typeface="IM Fell Double Pica SC"/>
              </a:rPr>
              <a:t> 1618 Bohemian estates had began a revolt in order to protect the Protestant rights but was shortly crushed in 1620 (Battle of White Mountain)</a:t>
            </a:r>
          </a:p>
          <a:p>
            <a:pPr marL="457200" lvl="0" indent="-228600">
              <a:spcBef>
                <a:spcPts val="0"/>
              </a:spcBef>
              <a:buClr>
                <a:srgbClr val="F1C232"/>
              </a:buClr>
              <a:buSzPct val="100000"/>
              <a:buFont typeface="IM Fell Double Pica SC"/>
            </a:pPr>
            <a:r>
              <a:rPr lang="en" sz="2800">
                <a:solidFill>
                  <a:srgbClr val="F1C232"/>
                </a:solidFill>
                <a:latin typeface="IM Fell Double Pica SC"/>
                <a:ea typeface="IM Fell Double Pica SC"/>
                <a:cs typeface="IM Fell Double Pica SC"/>
                <a:sym typeface="IM Fell Double Pica SC"/>
              </a:rPr>
              <a:t>Following this revolt Ferdinand (Habsburg) reduced the power of Bohemian estates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>
                <a:solidFill>
                  <a:srgbClr val="F1C232"/>
                </a:solidFill>
                <a:latin typeface="IM Fell Double Pica SC"/>
                <a:ea typeface="IM Fell Double Pica SC"/>
                <a:cs typeface="IM Fell Double Pica SC"/>
                <a:sym typeface="IM Fell Double Pica SC"/>
              </a:rPr>
              <a:t>Bohemian Estates (Continued)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9759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1C232"/>
              </a:buClr>
              <a:buSzPct val="100000"/>
              <a:buFont typeface="IM Fell Double Pica SC"/>
            </a:pPr>
            <a:r>
              <a:rPr lang="en" sz="2800">
                <a:solidFill>
                  <a:srgbClr val="F1C232"/>
                </a:solidFill>
                <a:latin typeface="IM Fell Double Pica SC"/>
                <a:ea typeface="IM Fell Double Pica SC"/>
                <a:cs typeface="IM Fell Double Pica SC"/>
                <a:sym typeface="IM Fell Double Pica SC"/>
              </a:rPr>
              <a:t>Ferdinand also confiscated the land of a large number of Protestant nobility and gave it to Catholic nobility as appreciation of loyalty</a:t>
            </a:r>
          </a:p>
          <a:p>
            <a:pPr marL="457200" lvl="0" indent="-228600" rtl="0">
              <a:spcBef>
                <a:spcPts val="0"/>
              </a:spcBef>
              <a:buClr>
                <a:srgbClr val="F1C232"/>
              </a:buClr>
              <a:buSzPct val="100000"/>
              <a:buFont typeface="IM Fell Double Pica SC"/>
            </a:pPr>
            <a:r>
              <a:rPr lang="en" sz="2800">
                <a:solidFill>
                  <a:srgbClr val="F1C232"/>
                </a:solidFill>
                <a:latin typeface="IM Fell Double Pica SC"/>
                <a:ea typeface="IM Fell Double Pica SC"/>
                <a:cs typeface="IM Fell Double Pica SC"/>
                <a:sym typeface="IM Fell Double Pica SC"/>
              </a:rPr>
              <a:t>Reorganization of Bohemia became another stepping stone towards absolutism  </a:t>
            </a:r>
          </a:p>
          <a:p>
            <a:pPr>
              <a:spcBef>
                <a:spcPts val="0"/>
              </a:spcBef>
              <a:buNone/>
            </a:pPr>
            <a:endParaRPr>
              <a:solidFill>
                <a:srgbClr val="F1C232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29578"/>
            <a:ext cx="8229600" cy="8574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Ottoman Empire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" sz="2400">
                <a:solidFill>
                  <a:srgbClr val="FFFFFF"/>
                </a:solidFill>
              </a:rPr>
              <a:t>Ottoman Empire began in Modern-day Turkey and by 17th century had expanded to Northern Africa, Southern Asia, and Central Europe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" sz="2400">
                <a:solidFill>
                  <a:srgbClr val="FFFFFF"/>
                </a:solidFill>
              </a:rPr>
              <a:t>Predominantly a Muslim Empire, although there was religious toleration in certain provinces 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" sz="2400">
                <a:solidFill>
                  <a:srgbClr val="FFFFFF"/>
                </a:solidFill>
              </a:rPr>
              <a:t>Waged war against the Catholic Church and the Hapsburg family</a:t>
            </a:r>
          </a:p>
          <a:p>
            <a:pPr marL="457200" lvl="0" indent="-38100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" sz="2400">
                <a:solidFill>
                  <a:srgbClr val="FFFFFF"/>
                </a:solidFill>
              </a:rPr>
              <a:t>Lost control of Hungary in an attempt to siege Vienna in 1683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Hungary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6725" y="64375"/>
            <a:ext cx="3182748" cy="1846273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7310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" sz="2400">
                <a:solidFill>
                  <a:srgbClr val="FFFFFF"/>
                </a:solidFill>
              </a:rPr>
              <a:t>After being separated from the Ottoman Empire, the Hapsburg’s gained control of the area</a:t>
            </a: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" sz="2400">
                <a:solidFill>
                  <a:srgbClr val="FFFFFF"/>
                </a:solidFill>
              </a:rPr>
              <a:t>The people of Hungary (mostly Protestant) were used to the religious toleration from the Turks, and resisted the Hapsburg’s attempts to re-Catholize</a:t>
            </a:r>
          </a:p>
          <a:p>
            <a:pPr marL="457200" lvl="0" indent="-38100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en" sz="2400">
                <a:solidFill>
                  <a:srgbClr val="FFFFFF"/>
                </a:solidFill>
              </a:rPr>
              <a:t>Fought for independence from the Hapsburg’s, and even though they eventually lost, they secured a compromise from the government where Hungarian privileges were restored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5516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>
                <a:solidFill>
                  <a:srgbClr val="F1C232"/>
                </a:solidFill>
                <a:latin typeface="IM Fell Double Pica SC"/>
                <a:ea typeface="IM Fell Double Pica SC"/>
                <a:cs typeface="IM Fell Double Pica SC"/>
                <a:sym typeface="IM Fell Double Pica SC"/>
              </a:rPr>
              <a:t>Prussia in the 17th century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129900" y="483750"/>
            <a:ext cx="8884200" cy="437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1C232"/>
              </a:buClr>
              <a:buSzPct val="116666"/>
              <a:buFont typeface="IM Fell Double Pica SC"/>
            </a:pPr>
            <a:r>
              <a:rPr lang="en" sz="2400">
                <a:solidFill>
                  <a:srgbClr val="F1C232"/>
                </a:solidFill>
                <a:latin typeface="IM Fell Double Pica SC"/>
                <a:ea typeface="IM Fell Double Pica SC"/>
                <a:cs typeface="IM Fell Double Pica SC"/>
                <a:sym typeface="IM Fell Double Pica SC"/>
              </a:rPr>
              <a:t>even though Prussia had been conquered by Germany in the 13th century( Teutonic knights), by 1600 both Prussian and Polish peasants had a majority of their rights reduced and revoked by  their noble landlords</a:t>
            </a:r>
            <a:r>
              <a:rPr lang="en" sz="2800">
                <a:solidFill>
                  <a:srgbClr val="F1C232"/>
                </a:solidFill>
                <a:latin typeface="IM Fell Double Pica SC"/>
                <a:ea typeface="IM Fell Double Pica SC"/>
                <a:cs typeface="IM Fell Double Pica SC"/>
                <a:sym typeface="IM Fell Double Pica SC"/>
              </a:rPr>
              <a:t> </a:t>
            </a:r>
          </a:p>
          <a:p>
            <a:pPr marL="457200" lvl="0" indent="-228600" rtl="0">
              <a:spcBef>
                <a:spcPts val="0"/>
              </a:spcBef>
              <a:buClr>
                <a:srgbClr val="F1C232"/>
              </a:buClr>
              <a:buSzPct val="100000"/>
              <a:buFont typeface="IM Fell Double Pica SC"/>
            </a:pPr>
            <a:r>
              <a:rPr lang="en" sz="2800">
                <a:solidFill>
                  <a:srgbClr val="F1C232"/>
                </a:solidFill>
                <a:latin typeface="IM Fell Double Pica SC"/>
                <a:ea typeface="IM Fell Double Pica SC"/>
                <a:cs typeface="IM Fell Double Pica SC"/>
                <a:sym typeface="IM Fell Double Pica SC"/>
              </a:rPr>
              <a:t>1618 after the  Hohenzollern family died out </a:t>
            </a:r>
            <a:br>
              <a:rPr lang="en" sz="2800">
                <a:solidFill>
                  <a:srgbClr val="F1C232"/>
                </a:solidFill>
                <a:latin typeface="IM Fell Double Pica SC"/>
                <a:ea typeface="IM Fell Double Pica SC"/>
                <a:cs typeface="IM Fell Double Pica SC"/>
                <a:sym typeface="IM Fell Double Pica SC"/>
              </a:rPr>
            </a:br>
            <a:r>
              <a:rPr lang="en" sz="2800">
                <a:solidFill>
                  <a:srgbClr val="F1C232"/>
                </a:solidFill>
                <a:latin typeface="IM Fell Double Pica SC"/>
                <a:ea typeface="IM Fell Double Pica SC"/>
                <a:cs typeface="IM Fell Double Pica SC"/>
                <a:sym typeface="IM Fell Double Pica SC"/>
              </a:rPr>
              <a:t>Prussia reverted to the election of Brandenburg</a:t>
            </a:r>
          </a:p>
          <a:p>
            <a:pPr marL="457200" lvl="0" indent="-228600">
              <a:spcBef>
                <a:spcPts val="0"/>
              </a:spcBef>
              <a:buClr>
                <a:srgbClr val="F1C232"/>
              </a:buClr>
              <a:buSzPct val="100000"/>
              <a:buFont typeface="IM Fell Double Pica SC"/>
            </a:pPr>
            <a:r>
              <a:rPr lang="en" sz="2800">
                <a:solidFill>
                  <a:srgbClr val="F1C232"/>
                </a:solidFill>
                <a:latin typeface="IM Fell Double Pica SC"/>
                <a:ea typeface="IM Fell Double Pica SC"/>
                <a:cs typeface="IM Fell Double Pica SC"/>
                <a:sym typeface="IM Fell Double Pica SC"/>
              </a:rPr>
              <a:t>when Frederick William came into power (1640-1688) he was determined to unify the  three separate provinces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PresentationFormat>On-screen Show (16:9)</PresentationFormat>
  <Paragraphs>22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IM Fell Double Pica SC</vt:lpstr>
      <vt:lpstr>simple-light</vt:lpstr>
      <vt:lpstr>The Rise of Austria and Prussia (pgs. 569-576)</vt:lpstr>
      <vt:lpstr>Bohemian Estates</vt:lpstr>
      <vt:lpstr>Bohemian Estates (Continued)</vt:lpstr>
      <vt:lpstr>Ottoman Empire</vt:lpstr>
      <vt:lpstr>Hungary</vt:lpstr>
      <vt:lpstr>Prussia in the 17th century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Austria and Prussia (pgs. 569-576)</dc:title>
  <dc:creator>Roxanne Judice</dc:creator>
  <cp:lastModifiedBy>rjudice</cp:lastModifiedBy>
  <cp:revision>1</cp:revision>
  <dcterms:modified xsi:type="dcterms:W3CDTF">2015-10-27T14:37:06Z</dcterms:modified>
</cp:coreProperties>
</file>