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60" r:id="rId5"/>
    <p:sldId id="261" r:id="rId6"/>
    <p:sldId id="262" r:id="rId7"/>
  </p:sldIdLst>
  <p:sldSz cx="9144000" cy="5143500" type="screen16x9"/>
  <p:notesSz cx="6858000" cy="9144000"/>
  <p:embeddedFontLst>
    <p:embeddedFont>
      <p:font typeface="Jacques Francois Shadow" charset="0"/>
      <p:regular r:id="rId9"/>
    </p:embeddedFont>
    <p:embeddedFont>
      <p:font typeface="Old Standard TT" charset="0"/>
      <p:regular r:id="rId10"/>
      <p:bold r:id="rId11"/>
      <p: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96" y="-19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599" cy="787499"/>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pPr lvl="0">
                <a:spcBef>
                  <a:spcPts val="0"/>
                </a:spcBef>
                <a:buNone/>
              </a:p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599" cy="2106299"/>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pPr lvl="0">
                <a:spcBef>
                  <a:spcPts val="0"/>
                </a:spcBef>
                <a:buNone/>
              </a:p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599"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pPr lvl="0">
                <a:spcBef>
                  <a:spcPts val="0"/>
                </a:spcBef>
                <a:buNone/>
              </a:p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399"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199"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pPr lvl="0">
                <a:spcBef>
                  <a:spcPts val="0"/>
                </a:spcBef>
                <a:buNone/>
              </a:p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599"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pPr lvl="0" algn="r">
                <a:spcBef>
                  <a:spcPts val="0"/>
                </a:spcBef>
                <a:buNone/>
              </a:p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43200" y="725975"/>
            <a:ext cx="9057600" cy="1808400"/>
          </a:xfrm>
          <a:prstGeom prst="rect">
            <a:avLst/>
          </a:prstGeom>
        </p:spPr>
        <p:txBody>
          <a:bodyPr lIns="91425" tIns="91425" rIns="91425" bIns="91425" anchor="b" anchorCtr="0">
            <a:noAutofit/>
          </a:bodyPr>
          <a:lstStyle/>
          <a:p>
            <a:pPr lvl="0" algn="ctr">
              <a:spcBef>
                <a:spcPts val="0"/>
              </a:spcBef>
              <a:buNone/>
            </a:pPr>
            <a:r>
              <a:rPr lang="en" sz="4800">
                <a:latin typeface="Jacques Francois Shadow"/>
                <a:ea typeface="Jacques Francois Shadow"/>
                <a:cs typeface="Jacques Francois Shadow"/>
                <a:sym typeface="Jacques Francois Shadow"/>
              </a:rPr>
              <a:t>The Renaissance and Reformation</a:t>
            </a:r>
          </a:p>
        </p:txBody>
      </p:sp>
      <p:sp>
        <p:nvSpPr>
          <p:cNvPr id="60" name="Shape 60"/>
          <p:cNvSpPr txBox="1">
            <a:spLocks noGrp="1"/>
          </p:cNvSpPr>
          <p:nvPr>
            <p:ph type="subTitle" idx="1"/>
          </p:nvPr>
        </p:nvSpPr>
        <p:spPr>
          <a:xfrm>
            <a:off x="512700" y="3840639"/>
            <a:ext cx="8118599" cy="787499"/>
          </a:xfrm>
          <a:prstGeom prst="rect">
            <a:avLst/>
          </a:prstGeom>
        </p:spPr>
        <p:txBody>
          <a:bodyPr lIns="91425" tIns="91425" rIns="91425" bIns="91425" anchor="t" anchorCtr="0">
            <a:noAutofit/>
          </a:bodyPr>
          <a:lstStyle/>
          <a:p>
            <a:pPr lvl="0" algn="ctr">
              <a:spcBef>
                <a:spcPts val="0"/>
              </a:spcBef>
              <a:buNone/>
            </a:pPr>
            <a:r>
              <a:rPr lang="en">
                <a:latin typeface="Jacques Francois Shadow"/>
                <a:ea typeface="Jacques Francois Shadow"/>
                <a:cs typeface="Jacques Francois Shadow"/>
                <a:sym typeface="Jacques Francois Shadow"/>
              </a:rPr>
              <a:t>By: Lizbeth Menez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The Renaissance </a:t>
            </a:r>
          </a:p>
        </p:txBody>
      </p:sp>
      <p:sp>
        <p:nvSpPr>
          <p:cNvPr id="66" name="Shape 66"/>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marL="457200" lvl="0" indent="-228600" rtl="0">
              <a:spcBef>
                <a:spcPts val="0"/>
              </a:spcBef>
            </a:pPr>
            <a:r>
              <a:rPr lang="en"/>
              <a:t>The renaissance lasted from the mid 14th century until about the 17th century.</a:t>
            </a:r>
          </a:p>
          <a:p>
            <a:pPr marL="457200" lvl="0" indent="-228600" rtl="0">
              <a:spcBef>
                <a:spcPts val="0"/>
              </a:spcBef>
            </a:pPr>
            <a:r>
              <a:rPr lang="en"/>
              <a:t>The renaissance era was a cultural rebirth, where standards of society and  values shifted </a:t>
            </a:r>
          </a:p>
          <a:p>
            <a:pPr marL="457200" lvl="0" indent="-228600" rtl="0">
              <a:spcBef>
                <a:spcPts val="0"/>
              </a:spcBef>
            </a:pPr>
            <a:r>
              <a:rPr lang="en"/>
              <a:t>During the renaissance the most affected aspects were art, architecture, and philosophy </a:t>
            </a:r>
          </a:p>
          <a:p>
            <a:pPr marL="457200" lvl="0" indent="-228600">
              <a:spcBef>
                <a:spcPts val="0"/>
              </a:spcBef>
            </a:pPr>
            <a:r>
              <a:rPr lang="en"/>
              <a:t>During the renaissance the idea of a well rounded man included someone who is an active member of society, is well educated, extremely talented in music, and art, and overall have a “good” body (healthy, lean/fit)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36850" y="466400"/>
            <a:ext cx="8520599" cy="613200"/>
          </a:xfrm>
          <a:prstGeom prst="rect">
            <a:avLst/>
          </a:prstGeom>
        </p:spPr>
        <p:txBody>
          <a:bodyPr lIns="91425" tIns="91425" rIns="91425" bIns="91425" anchor="t" anchorCtr="0">
            <a:noAutofit/>
          </a:bodyPr>
          <a:lstStyle/>
          <a:p>
            <a:pPr lvl="0">
              <a:spcBef>
                <a:spcPts val="0"/>
              </a:spcBef>
              <a:buNone/>
            </a:pPr>
            <a:r>
              <a:rPr lang="en"/>
              <a:t>The Renaissance (continued)</a:t>
            </a:r>
          </a:p>
        </p:txBody>
      </p:sp>
      <p:sp>
        <p:nvSpPr>
          <p:cNvPr id="72" name="Shape 72"/>
          <p:cNvSpPr txBox="1">
            <a:spLocks noGrp="1"/>
          </p:cNvSpPr>
          <p:nvPr>
            <p:ph type="body" idx="1"/>
          </p:nvPr>
        </p:nvSpPr>
        <p:spPr>
          <a:xfrm>
            <a:off x="236850" y="1285450"/>
            <a:ext cx="8520599" cy="3304800"/>
          </a:xfrm>
          <a:prstGeom prst="rect">
            <a:avLst/>
          </a:prstGeom>
        </p:spPr>
        <p:txBody>
          <a:bodyPr lIns="91425" tIns="91425" rIns="91425" bIns="91425" anchor="t" anchorCtr="0">
            <a:noAutofit/>
          </a:bodyPr>
          <a:lstStyle/>
          <a:p>
            <a:pPr marL="457200" lvl="0" indent="-228600" rtl="0">
              <a:spcBef>
                <a:spcPts val="0"/>
              </a:spcBef>
            </a:pPr>
            <a:r>
              <a:rPr lang="en"/>
              <a:t>During this time art became more realistic, and perfection, along with attention to detail were major aspects. </a:t>
            </a:r>
          </a:p>
          <a:p>
            <a:pPr marL="457200" lvl="0" indent="-228600" rtl="0">
              <a:spcBef>
                <a:spcPts val="0"/>
              </a:spcBef>
            </a:pPr>
            <a:r>
              <a:rPr lang="en"/>
              <a:t>Sculptures also tried to reflect the ideal physical characteristics that men, or women should possess.</a:t>
            </a:r>
          </a:p>
          <a:p>
            <a:pPr marL="457200" lvl="0" indent="-228600" rtl="0">
              <a:spcBef>
                <a:spcPts val="0"/>
              </a:spcBef>
            </a:pPr>
            <a:r>
              <a:rPr lang="en"/>
              <a:t>Architecture also changed and became more symmetric, and with large attention to detail</a:t>
            </a:r>
          </a:p>
          <a:p>
            <a:pPr marL="457200" lvl="0" indent="-228600">
              <a:spcBef>
                <a:spcPts val="0"/>
              </a:spcBef>
            </a:pPr>
            <a:r>
              <a:rPr lang="en"/>
              <a:t>People began to value knowledge and a good education more and with that can scientific and mathematical advances.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The Reformation</a:t>
            </a:r>
          </a:p>
        </p:txBody>
      </p:sp>
      <p:sp>
        <p:nvSpPr>
          <p:cNvPr id="89" name="Shape 89"/>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lvl="0" rtl="0">
              <a:spcBef>
                <a:spcPts val="0"/>
              </a:spcBef>
              <a:buNone/>
            </a:pPr>
            <a:r>
              <a:rPr lang="en"/>
              <a:t>Was the movement that started in the 16tg century that began to stray from the traditional Roman Catholic Church</a:t>
            </a:r>
          </a:p>
          <a:p>
            <a:pPr lvl="0" rtl="0">
              <a:spcBef>
                <a:spcPts val="0"/>
              </a:spcBef>
              <a:buNone/>
            </a:pPr>
            <a:r>
              <a:rPr lang="en"/>
              <a:t>It began with Martin Luther, who was the first to successfully spectate with his works of the Ninety-Five Theses creating the Lutherans.</a:t>
            </a:r>
          </a:p>
          <a:p>
            <a:pPr lvl="0" rtl="0">
              <a:spcBef>
                <a:spcPts val="0"/>
              </a:spcBef>
              <a:buNone/>
            </a:pPr>
            <a:r>
              <a:rPr lang="en"/>
              <a:t>From Martin Luther, followed John Calvin creating the Calvinists.</a:t>
            </a:r>
          </a:p>
          <a:p>
            <a:pPr lvl="0">
              <a:spcBef>
                <a:spcPts val="0"/>
              </a:spcBef>
              <a:buNone/>
            </a:pPr>
            <a:r>
              <a:rPr lang="en"/>
              <a:t>From the original two reformed groups other groups branched out such as the Puritan and the Baptis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The Reformation (continued)</a:t>
            </a:r>
          </a:p>
        </p:txBody>
      </p:sp>
      <p:sp>
        <p:nvSpPr>
          <p:cNvPr id="95" name="Shape 95"/>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lvl="0" rtl="0">
              <a:spcBef>
                <a:spcPts val="0"/>
              </a:spcBef>
              <a:buNone/>
            </a:pPr>
            <a:r>
              <a:rPr lang="en"/>
              <a:t>Martin Luther’s original conflicts with the church began with his outspoken disapproval of the selling of indulgences because he believed that the pope had no authority over purgatory. Luther also believed that salvation and eternal life aren't earned through good deeds but predetermined destiny. Biggest contribution was translating the bible into the vernacular using the printing press.</a:t>
            </a:r>
          </a:p>
          <a:p>
            <a:pPr lvl="0" rtl="0">
              <a:spcBef>
                <a:spcPts val="0"/>
              </a:spcBef>
              <a:buNone/>
            </a:pPr>
            <a:endParaRPr/>
          </a:p>
          <a:p>
            <a:pPr lvl="0">
              <a:spcBef>
                <a:spcPts val="0"/>
              </a:spcBef>
              <a:buNone/>
            </a:pPr>
            <a:endParaRPr/>
          </a:p>
        </p:txBody>
      </p:sp>
      <p:pic>
        <p:nvPicPr>
          <p:cNvPr id="96" name="Shape 96"/>
          <p:cNvPicPr preferRelativeResize="0"/>
          <p:nvPr/>
        </p:nvPicPr>
        <p:blipFill>
          <a:blip r:embed="rId3">
            <a:alphaModFix/>
          </a:blip>
          <a:stretch>
            <a:fillRect/>
          </a:stretch>
        </p:blipFill>
        <p:spPr>
          <a:xfrm>
            <a:off x="311689" y="2962188"/>
            <a:ext cx="2858024" cy="1867924"/>
          </a:xfrm>
          <a:prstGeom prst="rect">
            <a:avLst/>
          </a:prstGeom>
          <a:noFill/>
          <a:ln>
            <a:noFill/>
          </a:ln>
        </p:spPr>
      </p:pic>
      <p:pic>
        <p:nvPicPr>
          <p:cNvPr id="97" name="Shape 97"/>
          <p:cNvPicPr preferRelativeResize="0"/>
          <p:nvPr/>
        </p:nvPicPr>
        <p:blipFill>
          <a:blip r:embed="rId4">
            <a:alphaModFix/>
          </a:blip>
          <a:stretch>
            <a:fillRect/>
          </a:stretch>
        </p:blipFill>
        <p:spPr>
          <a:xfrm>
            <a:off x="6924150" y="2700875"/>
            <a:ext cx="1626050" cy="21292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11700" y="522243"/>
            <a:ext cx="8520599" cy="3397200"/>
          </a:xfrm>
          <a:prstGeom prst="rect">
            <a:avLst/>
          </a:prstGeom>
        </p:spPr>
        <p:txBody>
          <a:bodyPr lIns="91425" tIns="91425" rIns="91425" bIns="91425" anchor="t" anchorCtr="0">
            <a:noAutofit/>
          </a:bodyPr>
          <a:lstStyle/>
          <a:p>
            <a:pPr lvl="0" rtl="0">
              <a:spcBef>
                <a:spcPts val="0"/>
              </a:spcBef>
              <a:buNone/>
            </a:pPr>
            <a:r>
              <a:rPr lang="en"/>
              <a:t>While several other reformed religions branched out from the Lutherans, the Calvinists and Puritans kept most of the traditional catholic values and rituals of worship but shifting the importance of the bible, eternal salvation, take on indulgences and importance of the Eucharist. </a:t>
            </a:r>
          </a:p>
          <a:p>
            <a:pPr lvl="0" rtl="0">
              <a:spcBef>
                <a:spcPts val="0"/>
              </a:spcBef>
              <a:buNone/>
            </a:pPr>
            <a:r>
              <a:rPr lang="en"/>
              <a:t>The Catholic Church was obviously angered by the new coming religions so they would often excommunicate people associated with the reformation and in some states with strong ties to the Pope (the papal estates) did not support religious freedom. Which led to the 30 years war the last major religious war in history.Events that came with the reformation include the Spanish Inquisition, council of Trent, and Edict of Nantes.</a:t>
            </a:r>
          </a:p>
          <a:p>
            <a:pPr lvl="0">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Words>
  <PresentationFormat>On-screen Show (16:9)</PresentationFormat>
  <Paragraphs>21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Jacques Francois Shadow</vt:lpstr>
      <vt:lpstr>Old Standard TT</vt:lpstr>
      <vt:lpstr>paperback</vt:lpstr>
      <vt:lpstr>The Renaissance and Reformation</vt:lpstr>
      <vt:lpstr>The Renaissance </vt:lpstr>
      <vt:lpstr>The Renaissance (continued)</vt:lpstr>
      <vt:lpstr>The Reformation</vt:lpstr>
      <vt:lpstr>The Reformation (continued)</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 and Reformation</dc:title>
  <dc:creator>Brian Chamberlain</dc:creator>
  <cp:lastModifiedBy>bchamberlain16</cp:lastModifiedBy>
  <cp:revision>2</cp:revision>
  <dcterms:modified xsi:type="dcterms:W3CDTF">2016-01-22T19:40:13Z</dcterms:modified>
</cp:coreProperties>
</file>