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omic Sans MS" pitchFamily="66" charset="0"/>
      <p:regular r:id="rId7"/>
      <p:bold r:id="rId8"/>
    </p:embeddedFont>
    <p:embeddedFont>
      <p:font typeface="Garamond" pitchFamily="18" charset="0"/>
      <p:regular r:id="rId9"/>
      <p:bold r:id="rId10"/>
      <p:italic r:id="rId11"/>
    </p:embeddedFont>
    <p:embeddedFont>
      <p:font typeface="Parisienne" charset="0"/>
      <p:regular r:id="rId12"/>
    </p:embeddedFont>
    <p:embeddedFont>
      <p:font typeface="Impact" pitchFamily="34" charset="0"/>
      <p:regular r:id="rId1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3165275" y="744575"/>
            <a:ext cx="3170400" cy="32058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en"/>
              <a:t>bsol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uti</a:t>
            </a:r>
            <a:r>
              <a:rPr lang="en"/>
              <a:t>sm 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an</a:t>
            </a:r>
            <a:r>
              <a:rPr lang="en"/>
              <a:t>d Baro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qu</a:t>
            </a:r>
            <a:r>
              <a:rPr lang="en"/>
              <a:t>e Arc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hit</a:t>
            </a:r>
            <a:r>
              <a:rPr lang="en"/>
              <a:t>ecture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490175" y="279717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An</a:t>
            </a:r>
            <a:r>
              <a:rPr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drew</a:t>
            </a:r>
            <a:r>
              <a:rPr lang="en" baseline="30000">
                <a:solidFill>
                  <a:schemeClr val="dk1"/>
                </a:solidFill>
              </a:rPr>
              <a:t>2</a:t>
            </a:r>
          </a:p>
          <a:p>
            <a:pPr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68900" y="319400"/>
            <a:ext cx="674400" cy="7215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768900" y="3589775"/>
            <a:ext cx="674400" cy="7215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7520650" y="319400"/>
            <a:ext cx="674400" cy="7215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520650" y="3589775"/>
            <a:ext cx="674400" cy="7215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 rot="-1329567">
            <a:off x="819923" y="2245904"/>
            <a:ext cx="427906" cy="855534"/>
          </a:xfrm>
          <a:prstGeom prst="mo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Palaces and Power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/>
              <a:t>Baroque - exaggerated style focusing on grand scale and rich colors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/>
              <a:t>Show wealth through palaces and wealth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/>
              <a:t>Many mimicked Versailles and Louis XIV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/>
              <a:t>Nobles backed by monarchies constructed palaces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/>
              <a:t>Employed best architects of the day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har char="●"/>
            </a:pPr>
            <a:r>
              <a:rPr lang="en"/>
              <a:t>Artistic achievement reflects political power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000" y="2850825"/>
            <a:ext cx="3045350" cy="19836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47325" y="3536950"/>
            <a:ext cx="2484125" cy="1384000"/>
          </a:xfrm>
          <a:custGeom>
            <a:avLst/>
            <a:gdLst/>
            <a:ahLst/>
            <a:cxnLst/>
            <a:rect l="0" t="0" r="0" b="0"/>
            <a:pathLst>
              <a:path w="99365" h="55360" extrusionOk="0">
                <a:moveTo>
                  <a:pt x="11356" y="15614"/>
                </a:moveTo>
                <a:lnTo>
                  <a:pt x="12775" y="27444"/>
                </a:lnTo>
                <a:lnTo>
                  <a:pt x="21765" y="19873"/>
                </a:lnTo>
                <a:lnTo>
                  <a:pt x="25078" y="29336"/>
                </a:lnTo>
                <a:lnTo>
                  <a:pt x="12775" y="35014"/>
                </a:lnTo>
                <a:lnTo>
                  <a:pt x="6624" y="22239"/>
                </a:lnTo>
                <a:lnTo>
                  <a:pt x="10883" y="7097"/>
                </a:lnTo>
                <a:lnTo>
                  <a:pt x="32175" y="10409"/>
                </a:lnTo>
                <a:lnTo>
                  <a:pt x="39746" y="28390"/>
                </a:lnTo>
                <a:lnTo>
                  <a:pt x="36907" y="40219"/>
                </a:lnTo>
                <a:lnTo>
                  <a:pt x="50156" y="48263"/>
                </a:lnTo>
                <a:lnTo>
                  <a:pt x="86117" y="46370"/>
                </a:lnTo>
                <a:lnTo>
                  <a:pt x="99365" y="12302"/>
                </a:lnTo>
                <a:lnTo>
                  <a:pt x="78073" y="3312"/>
                </a:lnTo>
                <a:lnTo>
                  <a:pt x="77599" y="9936"/>
                </a:lnTo>
                <a:lnTo>
                  <a:pt x="88009" y="14668"/>
                </a:lnTo>
                <a:lnTo>
                  <a:pt x="85643" y="29809"/>
                </a:lnTo>
                <a:lnTo>
                  <a:pt x="76180" y="37853"/>
                </a:lnTo>
                <a:lnTo>
                  <a:pt x="48263" y="37853"/>
                </a:lnTo>
                <a:lnTo>
                  <a:pt x="49209" y="26497"/>
                </a:lnTo>
                <a:lnTo>
                  <a:pt x="40692" y="16087"/>
                </a:lnTo>
                <a:lnTo>
                  <a:pt x="33122" y="5678"/>
                </a:lnTo>
                <a:lnTo>
                  <a:pt x="14195" y="0"/>
                </a:lnTo>
                <a:lnTo>
                  <a:pt x="8044" y="3312"/>
                </a:lnTo>
                <a:lnTo>
                  <a:pt x="0" y="33595"/>
                </a:lnTo>
                <a:lnTo>
                  <a:pt x="17507" y="55360"/>
                </a:lnTo>
                <a:lnTo>
                  <a:pt x="38326" y="50156"/>
                </a:lnTo>
                <a:lnTo>
                  <a:pt x="28390" y="38800"/>
                </a:lnTo>
                <a:lnTo>
                  <a:pt x="33595" y="30756"/>
                </a:lnTo>
                <a:lnTo>
                  <a:pt x="31229" y="13722"/>
                </a:ln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66" name="Shape 66"/>
          <p:cNvSpPr/>
          <p:nvPr/>
        </p:nvSpPr>
        <p:spPr>
          <a:xfrm>
            <a:off x="4341325" y="153775"/>
            <a:ext cx="4282200" cy="2235725"/>
          </a:xfrm>
          <a:custGeom>
            <a:avLst/>
            <a:gdLst/>
            <a:ahLst/>
            <a:cxnLst/>
            <a:rect l="0" t="0" r="0" b="0"/>
            <a:pathLst>
              <a:path w="171288" h="89429" extrusionOk="0">
                <a:moveTo>
                  <a:pt x="0" y="16561"/>
                </a:moveTo>
                <a:lnTo>
                  <a:pt x="8517" y="473"/>
                </a:lnTo>
                <a:lnTo>
                  <a:pt x="35961" y="12776"/>
                </a:lnTo>
                <a:lnTo>
                  <a:pt x="16561" y="20820"/>
                </a:lnTo>
                <a:lnTo>
                  <a:pt x="40693" y="27444"/>
                </a:lnTo>
                <a:lnTo>
                  <a:pt x="38327" y="6151"/>
                </a:lnTo>
                <a:lnTo>
                  <a:pt x="53942" y="3786"/>
                </a:lnTo>
                <a:lnTo>
                  <a:pt x="65298" y="15615"/>
                </a:lnTo>
                <a:lnTo>
                  <a:pt x="64824" y="0"/>
                </a:lnTo>
                <a:lnTo>
                  <a:pt x="99839" y="14668"/>
                </a:lnTo>
                <a:lnTo>
                  <a:pt x="125390" y="29810"/>
                </a:lnTo>
                <a:lnTo>
                  <a:pt x="114980" y="8517"/>
                </a:lnTo>
                <a:lnTo>
                  <a:pt x="143844" y="14668"/>
                </a:lnTo>
                <a:lnTo>
                  <a:pt x="167502" y="32649"/>
                </a:lnTo>
                <a:lnTo>
                  <a:pt x="163244" y="59146"/>
                </a:lnTo>
                <a:lnTo>
                  <a:pt x="171288" y="71922"/>
                </a:lnTo>
                <a:lnTo>
                  <a:pt x="155673" y="89429"/>
                </a:lnTo>
                <a:lnTo>
                  <a:pt x="143844" y="79966"/>
                </a:lnTo>
                <a:lnTo>
                  <a:pt x="161824" y="69083"/>
                </a:lnTo>
                <a:lnTo>
                  <a:pt x="147156" y="52522"/>
                </a:lnTo>
                <a:lnTo>
                  <a:pt x="153780" y="34068"/>
                </a:lnTo>
                <a:lnTo>
                  <a:pt x="138639" y="26498"/>
                </a:lnTo>
                <a:lnTo>
                  <a:pt x="144790" y="41639"/>
                </a:lnTo>
                <a:lnTo>
                  <a:pt x="97000" y="37854"/>
                </a:lnTo>
                <a:lnTo>
                  <a:pt x="100785" y="24605"/>
                </a:lnTo>
                <a:lnTo>
                  <a:pt x="78073" y="17034"/>
                </a:lnTo>
                <a:lnTo>
                  <a:pt x="76654" y="28864"/>
                </a:lnTo>
                <a:lnTo>
                  <a:pt x="54415" y="19873"/>
                </a:lnTo>
                <a:lnTo>
                  <a:pt x="53468" y="35015"/>
                </a:lnTo>
                <a:lnTo>
                  <a:pt x="26025" y="36434"/>
                </a:lnTo>
                <a:lnTo>
                  <a:pt x="4732" y="28390"/>
                </a:lnTo>
                <a:close/>
              </a:path>
            </a:pathLst>
          </a:cu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703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Existing cities remodeled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Broad straight avenues centralized around palace or government buildings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Mathematical layouts and strict zoning/building laws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Expensive shops, department stores, window displays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Social classes separated by zones in cities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"/>
              <a:t>Beautiful carriages used in the streets (used as a sign of wealth)</a:t>
            </a:r>
          </a:p>
        </p:txBody>
      </p:sp>
      <p:sp>
        <p:nvSpPr>
          <p:cNvPr id="72" name="Shape 72"/>
          <p:cNvSpPr/>
          <p:nvPr/>
        </p:nvSpPr>
        <p:spPr>
          <a:xfrm rot="-10377345" flipH="1">
            <a:off x="5320584" y="205967"/>
            <a:ext cx="3268041" cy="1233324"/>
          </a:xfrm>
          <a:custGeom>
            <a:avLst/>
            <a:gdLst/>
            <a:ahLst/>
            <a:cxnLst/>
            <a:rect l="0" t="0" r="0" b="0"/>
            <a:pathLst>
              <a:path w="141493" h="79700" extrusionOk="0">
                <a:moveTo>
                  <a:pt x="29827" y="15884"/>
                </a:moveTo>
                <a:cubicBezTo>
                  <a:pt x="32263" y="18557"/>
                  <a:pt x="63219" y="38284"/>
                  <a:pt x="78667" y="37987"/>
                </a:cubicBezTo>
                <a:cubicBezTo>
                  <a:pt x="94115" y="37690"/>
                  <a:pt x="112414" y="11190"/>
                  <a:pt x="122515" y="14102"/>
                </a:cubicBezTo>
                <a:cubicBezTo>
                  <a:pt x="132615" y="17013"/>
                  <a:pt x="146875" y="46423"/>
                  <a:pt x="139270" y="55455"/>
                </a:cubicBezTo>
                <a:cubicBezTo>
                  <a:pt x="131664" y="64486"/>
                  <a:pt x="97144" y="64486"/>
                  <a:pt x="76884" y="68289"/>
                </a:cubicBezTo>
                <a:cubicBezTo>
                  <a:pt x="56623" y="72091"/>
                  <a:pt x="30362" y="83558"/>
                  <a:pt x="17707" y="78270"/>
                </a:cubicBezTo>
                <a:cubicBezTo>
                  <a:pt x="5051" y="72982"/>
                  <a:pt x="-2673" y="39710"/>
                  <a:pt x="951" y="36561"/>
                </a:cubicBezTo>
                <a:cubicBezTo>
                  <a:pt x="4575" y="33412"/>
                  <a:pt x="37135" y="61217"/>
                  <a:pt x="39453" y="59376"/>
                </a:cubicBezTo>
                <a:cubicBezTo>
                  <a:pt x="41770" y="57534"/>
                  <a:pt x="15092" y="28718"/>
                  <a:pt x="14855" y="25510"/>
                </a:cubicBezTo>
                <a:cubicBezTo>
                  <a:pt x="14617" y="22301"/>
                  <a:pt x="38561" y="41849"/>
                  <a:pt x="38027" y="40126"/>
                </a:cubicBezTo>
                <a:cubicBezTo>
                  <a:pt x="37492" y="38402"/>
                  <a:pt x="10992" y="15527"/>
                  <a:pt x="11646" y="15171"/>
                </a:cubicBezTo>
                <a:cubicBezTo>
                  <a:pt x="12299" y="14814"/>
                  <a:pt x="43136" y="40244"/>
                  <a:pt x="41948" y="37987"/>
                </a:cubicBezTo>
                <a:cubicBezTo>
                  <a:pt x="40759" y="35729"/>
                  <a:pt x="2555" y="6615"/>
                  <a:pt x="4516" y="1625"/>
                </a:cubicBezTo>
                <a:cubicBezTo>
                  <a:pt x="6476" y="-3365"/>
                  <a:pt x="37194" y="4714"/>
                  <a:pt x="53712" y="8042"/>
                </a:cubicBezTo>
                <a:cubicBezTo>
                  <a:pt x="70229" y="11369"/>
                  <a:pt x="101898" y="19270"/>
                  <a:pt x="103621" y="21588"/>
                </a:cubicBezTo>
                <a:cubicBezTo>
                  <a:pt x="105344" y="23905"/>
                  <a:pt x="76349" y="22895"/>
                  <a:pt x="64050" y="21945"/>
                </a:cubicBezTo>
                <a:cubicBezTo>
                  <a:pt x="51751" y="20994"/>
                  <a:pt x="27390" y="13210"/>
                  <a:pt x="29827" y="15884"/>
                </a:cubicBezTo>
                <a:close/>
              </a:path>
            </a:pathLst>
          </a:cu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73" name="Shape 73"/>
          <p:cNvSpPr/>
          <p:nvPr/>
        </p:nvSpPr>
        <p:spPr>
          <a:xfrm rot="705359">
            <a:off x="-394043" y="67168"/>
            <a:ext cx="3724584" cy="1375717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686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Royal Cities</a:t>
            </a:r>
          </a:p>
        </p:txBody>
      </p:sp>
      <p:sp>
        <p:nvSpPr>
          <p:cNvPr id="75" name="Shape 75"/>
          <p:cNvSpPr/>
          <p:nvPr/>
        </p:nvSpPr>
        <p:spPr>
          <a:xfrm>
            <a:off x="224750" y="3773525"/>
            <a:ext cx="8623525" cy="1171100"/>
          </a:xfrm>
          <a:custGeom>
            <a:avLst/>
            <a:gdLst/>
            <a:ahLst/>
            <a:cxnLst/>
            <a:rect l="0" t="0" r="0" b="0"/>
            <a:pathLst>
              <a:path w="344941" h="46844" extrusionOk="0">
                <a:moveTo>
                  <a:pt x="0" y="473"/>
                </a:moveTo>
                <a:lnTo>
                  <a:pt x="0" y="40693"/>
                </a:lnTo>
                <a:lnTo>
                  <a:pt x="24605" y="29337"/>
                </a:lnTo>
                <a:lnTo>
                  <a:pt x="33595" y="39273"/>
                </a:lnTo>
                <a:lnTo>
                  <a:pt x="53468" y="26024"/>
                </a:lnTo>
                <a:lnTo>
                  <a:pt x="69083" y="37380"/>
                </a:lnTo>
                <a:lnTo>
                  <a:pt x="90376" y="26024"/>
                </a:lnTo>
                <a:lnTo>
                  <a:pt x="112615" y="37854"/>
                </a:lnTo>
                <a:lnTo>
                  <a:pt x="139112" y="25551"/>
                </a:lnTo>
                <a:lnTo>
                  <a:pt x="169395" y="45897"/>
                </a:lnTo>
                <a:lnTo>
                  <a:pt x="203936" y="25551"/>
                </a:lnTo>
                <a:lnTo>
                  <a:pt x="231853" y="45897"/>
                </a:lnTo>
                <a:lnTo>
                  <a:pt x="265921" y="23659"/>
                </a:lnTo>
                <a:lnTo>
                  <a:pt x="298570" y="44478"/>
                </a:lnTo>
                <a:lnTo>
                  <a:pt x="320809" y="24605"/>
                </a:lnTo>
                <a:lnTo>
                  <a:pt x="344941" y="46844"/>
                </a:lnTo>
                <a:lnTo>
                  <a:pt x="344941" y="36434"/>
                </a:lnTo>
                <a:lnTo>
                  <a:pt x="318443" y="15141"/>
                </a:lnTo>
                <a:lnTo>
                  <a:pt x="296677" y="37380"/>
                </a:lnTo>
                <a:lnTo>
                  <a:pt x="262136" y="15141"/>
                </a:lnTo>
                <a:lnTo>
                  <a:pt x="232326" y="35488"/>
                </a:lnTo>
                <a:lnTo>
                  <a:pt x="203936" y="18927"/>
                </a:lnTo>
                <a:lnTo>
                  <a:pt x="172234" y="36434"/>
                </a:lnTo>
                <a:lnTo>
                  <a:pt x="140532" y="17034"/>
                </a:lnTo>
                <a:lnTo>
                  <a:pt x="116400" y="28863"/>
                </a:lnTo>
                <a:lnTo>
                  <a:pt x="91322" y="17034"/>
                </a:lnTo>
                <a:lnTo>
                  <a:pt x="70976" y="28390"/>
                </a:lnTo>
                <a:lnTo>
                  <a:pt x="54415" y="16561"/>
                </a:lnTo>
                <a:lnTo>
                  <a:pt x="36907" y="26498"/>
                </a:lnTo>
                <a:lnTo>
                  <a:pt x="24132" y="19400"/>
                </a:lnTo>
                <a:lnTo>
                  <a:pt x="9464" y="27444"/>
                </a:lnTo>
                <a:lnTo>
                  <a:pt x="9464" y="0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76" name="Shape 76"/>
          <p:cNvSpPr/>
          <p:nvPr/>
        </p:nvSpPr>
        <p:spPr>
          <a:xfrm>
            <a:off x="6386395" y="1977307"/>
            <a:ext cx="2705650" cy="1188900"/>
          </a:xfrm>
          <a:custGeom>
            <a:avLst/>
            <a:gdLst/>
            <a:ahLst/>
            <a:cxnLst/>
            <a:rect l="0" t="0" r="0" b="0"/>
            <a:pathLst>
              <a:path w="108226" h="47556" extrusionOk="0">
                <a:moveTo>
                  <a:pt x="41501" y="10135"/>
                </a:moveTo>
                <a:cubicBezTo>
                  <a:pt x="50650" y="10253"/>
                  <a:pt x="87131" y="7283"/>
                  <a:pt x="91053" y="8353"/>
                </a:cubicBezTo>
                <a:cubicBezTo>
                  <a:pt x="94974" y="9422"/>
                  <a:pt x="74297" y="15542"/>
                  <a:pt x="65029" y="16552"/>
                </a:cubicBezTo>
                <a:cubicBezTo>
                  <a:pt x="55760" y="17562"/>
                  <a:pt x="38114" y="11739"/>
                  <a:pt x="35441" y="14413"/>
                </a:cubicBezTo>
                <a:cubicBezTo>
                  <a:pt x="32767" y="17086"/>
                  <a:pt x="40371" y="30455"/>
                  <a:pt x="48987" y="32594"/>
                </a:cubicBezTo>
                <a:cubicBezTo>
                  <a:pt x="57602" y="34733"/>
                  <a:pt x="85409" y="25226"/>
                  <a:pt x="87132" y="27247"/>
                </a:cubicBezTo>
                <a:cubicBezTo>
                  <a:pt x="88855" y="29267"/>
                  <a:pt x="59146" y="41744"/>
                  <a:pt x="59325" y="44715"/>
                </a:cubicBezTo>
                <a:cubicBezTo>
                  <a:pt x="59503" y="47685"/>
                  <a:pt x="82081" y="48934"/>
                  <a:pt x="88201" y="45072"/>
                </a:cubicBezTo>
                <a:cubicBezTo>
                  <a:pt x="94320" y="41210"/>
                  <a:pt x="101985" y="24989"/>
                  <a:pt x="96044" y="21543"/>
                </a:cubicBezTo>
                <a:cubicBezTo>
                  <a:pt x="90102" y="18096"/>
                  <a:pt x="59741" y="24692"/>
                  <a:pt x="52552" y="24395"/>
                </a:cubicBezTo>
                <a:cubicBezTo>
                  <a:pt x="45362" y="24098"/>
                  <a:pt x="44888" y="20949"/>
                  <a:pt x="52909" y="19761"/>
                </a:cubicBezTo>
                <a:cubicBezTo>
                  <a:pt x="60930" y="18572"/>
                  <a:pt x="92360" y="19998"/>
                  <a:pt x="100678" y="17265"/>
                </a:cubicBezTo>
                <a:cubicBezTo>
                  <a:pt x="108996" y="14531"/>
                  <a:pt x="111372" y="5679"/>
                  <a:pt x="102817" y="3362"/>
                </a:cubicBezTo>
                <a:cubicBezTo>
                  <a:pt x="94261" y="1044"/>
                  <a:pt x="65742" y="3718"/>
                  <a:pt x="49344" y="3362"/>
                </a:cubicBezTo>
                <a:cubicBezTo>
                  <a:pt x="32945" y="3005"/>
                  <a:pt x="11971" y="-2342"/>
                  <a:pt x="4426" y="1223"/>
                </a:cubicBezTo>
                <a:cubicBezTo>
                  <a:pt x="-3119" y="4788"/>
                  <a:pt x="623" y="21959"/>
                  <a:pt x="4069" y="24752"/>
                </a:cubicBezTo>
                <a:cubicBezTo>
                  <a:pt x="7515" y="27544"/>
                  <a:pt x="21655" y="20592"/>
                  <a:pt x="25102" y="17978"/>
                </a:cubicBezTo>
                <a:cubicBezTo>
                  <a:pt x="28548" y="15363"/>
                  <a:pt x="22904" y="10789"/>
                  <a:pt x="24746" y="9066"/>
                </a:cubicBezTo>
                <a:cubicBezTo>
                  <a:pt x="26588" y="7343"/>
                  <a:pt x="33361" y="7461"/>
                  <a:pt x="36154" y="7640"/>
                </a:cubicBezTo>
                <a:cubicBezTo>
                  <a:pt x="38946" y="7818"/>
                  <a:pt x="32351" y="10016"/>
                  <a:pt x="41501" y="10135"/>
                </a:cubicBezTo>
                <a:close/>
              </a:path>
            </a:pathLst>
          </a:custGeom>
          <a:solidFill>
            <a:schemeClr val="dk1"/>
          </a:solidFill>
          <a:ln w="38100" cap="flat" cmpd="sng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539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T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he </a:t>
            </a:r>
            <a:r>
              <a:rPr lang="en">
                <a:latin typeface="Garamond"/>
                <a:ea typeface="Garamond"/>
                <a:cs typeface="Garamond"/>
                <a:sym typeface="Garamond"/>
              </a:rPr>
              <a:t>G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ro</a:t>
            </a:r>
            <a:r>
              <a:rPr lang="en">
                <a:latin typeface="Parisienne"/>
                <a:ea typeface="Parisienne"/>
                <a:cs typeface="Parisienne"/>
                <a:sym typeface="Parisienne"/>
              </a:rPr>
              <a:t>w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th o</a:t>
            </a:r>
            <a:r>
              <a:rPr lang="en">
                <a:latin typeface="Parisienne"/>
                <a:ea typeface="Parisienne"/>
                <a:cs typeface="Parisienne"/>
                <a:sym typeface="Parisienne"/>
              </a:rPr>
              <a:t>f S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t. Pe</a:t>
            </a:r>
            <a:r>
              <a:rPr lang="en">
                <a:latin typeface="Parisienne"/>
                <a:ea typeface="Parisienne"/>
                <a:cs typeface="Parisienne"/>
                <a:sym typeface="Parisienne"/>
              </a:rPr>
              <a:t>ters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bu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rg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St Petersburg was founded by the Tsar Peter the great in 1703 during the war between Russia and Sweden. After Russian victory, Peter amped up the construction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Peasants were drafted to build st petersburg. Every year of construction, ¼ to ⅓   of the forced laborers would flee.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Nobles were drafted to build more expensive houses that they would live in, and were required to pay for the cities avenues, parks, bridges, etc.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Peter wanted the city to be modern; paved avenues, ordered houses, parks, drainage canals, and lighting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Architectural regulations were put in place, and city sections were based on class (nobles and merchants separated from peasants)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849" y="3844400"/>
            <a:ext cx="2130023" cy="119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0425" y="3452325"/>
            <a:ext cx="2851899" cy="16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6340475" y="425850"/>
            <a:ext cx="425844" cy="572724"/>
          </a:xfrm>
          <a:prstGeom prst="irregularSeal1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6966050" y="425850"/>
            <a:ext cx="425844" cy="572724"/>
          </a:xfrm>
          <a:prstGeom prst="irregularSeal1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7508800" y="453912"/>
            <a:ext cx="425844" cy="572724"/>
          </a:xfrm>
          <a:prstGeom prst="irregularSeal1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8092325" y="658300"/>
            <a:ext cx="425844" cy="572724"/>
          </a:xfrm>
          <a:prstGeom prst="irregularSeal1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7849075" y="136425"/>
            <a:ext cx="425844" cy="572724"/>
          </a:xfrm>
          <a:prstGeom prst="irregularSeal1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8406450" y="136425"/>
            <a:ext cx="425844" cy="572724"/>
          </a:xfrm>
          <a:prstGeom prst="irregularSeal1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7243050" y="0"/>
            <a:ext cx="425844" cy="572724"/>
          </a:xfrm>
          <a:prstGeom prst="irregularSeal1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8675850" y="709150"/>
            <a:ext cx="425844" cy="572724"/>
          </a:xfrm>
          <a:prstGeom prst="irregularSeal1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8675850" y="1384800"/>
            <a:ext cx="425844" cy="572724"/>
          </a:xfrm>
          <a:prstGeom prst="irregularSeal1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5914625" y="0"/>
            <a:ext cx="425844" cy="572724"/>
          </a:xfrm>
          <a:prstGeom prst="irregularSeal1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5839775" y="658300"/>
            <a:ext cx="425844" cy="572724"/>
          </a:xfrm>
          <a:prstGeom prst="irregularSeal1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6711717" y="136424"/>
            <a:ext cx="160542" cy="436320"/>
          </a:xfrm>
          <a:prstGeom prst="irregularSeal1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312175" y="4021950"/>
            <a:ext cx="1656100" cy="768900"/>
          </a:xfrm>
          <a:prstGeom prst="flowChartMagneticDisk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544150" y="224750"/>
            <a:ext cx="5190899" cy="2010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PresentationFormat>On-screen Show (16:9)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Comic Sans MS</vt:lpstr>
      <vt:lpstr>Garamond</vt:lpstr>
      <vt:lpstr>Parisienne</vt:lpstr>
      <vt:lpstr>Impact</vt:lpstr>
      <vt:lpstr>simple-light-2</vt:lpstr>
      <vt:lpstr>Absolutism and Baroque Architecture</vt:lpstr>
      <vt:lpstr>Palaces and Power</vt:lpstr>
      <vt:lpstr>Royal Cities</vt:lpstr>
      <vt:lpstr>The Growth of St. Petersburg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 and Baroque Architecture</dc:title>
  <dc:creator>Roxanne Judice</dc:creator>
  <cp:lastModifiedBy>rjudice</cp:lastModifiedBy>
  <cp:revision>1</cp:revision>
  <dcterms:modified xsi:type="dcterms:W3CDTF">2015-10-27T14:37:44Z</dcterms:modified>
</cp:coreProperties>
</file>