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35"/>
  </p:notesMasterIdLst>
  <p:handoutMasterIdLst>
    <p:handoutMasterId r:id="rId36"/>
  </p:handoutMasterIdLst>
  <p:sldIdLst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90" r:id="rId24"/>
    <p:sldId id="280" r:id="rId25"/>
    <p:sldId id="281" r:id="rId26"/>
    <p:sldId id="282" r:id="rId27"/>
    <p:sldId id="283" r:id="rId28"/>
    <p:sldId id="285" r:id="rId29"/>
    <p:sldId id="286" r:id="rId30"/>
    <p:sldId id="275" r:id="rId31"/>
    <p:sldId id="287" r:id="rId32"/>
    <p:sldId id="288" r:id="rId33"/>
    <p:sldId id="289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BD899C3-6590-4B8B-B432-C119E3A716B1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DBDA8A4-4DCF-4C1A-AED1-74454BB5B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1C4902-BBBD-4BAA-AA58-F1AFBD049C75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27EF55-A572-4F2C-ABB2-2FB2363AA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0B1A9-DC7B-435C-8A14-3464B1FCB3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B50F-B287-4ECD-A796-ED8537599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855F-0467-4E4A-ADCC-B51FD33AAB6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0741B-8C28-4747-A049-2A4099A10851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9C21-A82B-4D53-B063-E45E8C563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957FE-01A9-4646-93A7-AF94E00A6D2D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857E-5885-4D9E-8364-959ADDBC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3B27-968E-4823-A269-3657078BE4CD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4C62-2D06-4A47-A721-2A61CB89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15D1-4EE5-498F-B2DB-42FC294CEAA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C1128-B8A7-4E06-AC05-740DF252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F62D-4CE9-4887-9227-25D782D0C96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B555-BE31-49D8-89E4-318C57816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F491-0057-48DB-AD7A-4EA11D70ECE9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5DFE-8BCF-477A-8C52-D234E376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FC07F-3DDA-438B-9E0C-69A7BC5F77E2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A658A-2AC5-4F95-9230-556534C20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1739-FD42-4096-9087-5EBB6CADF2FC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465C-501E-4730-BE3E-045BDF44A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120A-3B4B-4B69-89BB-9E37FE5EE431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0169-0D2A-40E9-BFAC-D9EE05D61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5C7BD-B31C-4FC4-880E-7DE0EFA8732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B756-1BDF-4062-86E2-F97B073CE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E703-5CED-4D5C-99EE-6B6D742CC8B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0B5C-9F41-425D-A1E6-EB9D718ED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5B5ED60-5C6C-494A-AA7D-AA422F234092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2CC1D10-8185-43A3-9A99-B95A56B2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D67DD-EDE7-4097-97F8-D90DC87129E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69D185-1A3E-4046-A552-4DCCF68DE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Folk and Popular Culture</a:t>
            </a:r>
            <a:endParaRPr lang="en-US" sz="4100" b="1" kern="120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123" name="Picture 5" descr="myanmar"/>
          <p:cNvPicPr>
            <a:picLocks noChangeAspect="1" noChangeArrowheads="1"/>
          </p:cNvPicPr>
          <p:nvPr/>
        </p:nvPicPr>
        <p:blipFill>
          <a:blip r:embed="rId3"/>
          <a:srcRect b="4411"/>
          <a:stretch>
            <a:fillRect/>
          </a:stretch>
        </p:blipFill>
        <p:spPr bwMode="auto">
          <a:xfrm>
            <a:off x="0" y="762000"/>
            <a:ext cx="34417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56388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Woman with Oxcart, Myanmar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562600" y="56388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Nicki Minaj and T-Swift- worldwide</a:t>
            </a:r>
          </a:p>
        </p:txBody>
      </p:sp>
      <p:pic>
        <p:nvPicPr>
          <p:cNvPr id="5126" name="Picture 9" descr="http://www.billboard.com/files/styles/promo_650/public/media/nicki-minaj-2014-bbsmith-01-billboard-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838200"/>
            <a:ext cx="3800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http://www.billboard.com/files/styles/promo_650/public/media/taylor-swift-2014-billboard-6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8013" y="3276600"/>
            <a:ext cx="34559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http://seekretreat.com/wp-content/uploads/2014/07/Day-of-Dead-Coup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581400"/>
            <a:ext cx="2778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4114800" y="55626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Dia de los muertos, Oaxaca,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olkfood262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 l="2959" t="3613" r="3551" b="18703"/>
          <a:stretch>
            <a:fillRect/>
          </a:stretch>
        </p:blipFill>
        <p:spPr bwMode="auto">
          <a:xfrm>
            <a:off x="2514600" y="0"/>
            <a:ext cx="629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43400" y="0"/>
            <a:ext cx="52578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kern="120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FOLK FOOD</a:t>
            </a:r>
            <a:endParaRPr lang="en-US" sz="2400" b="1" kern="120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236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 Antiqua" pitchFamily="18" charset="0"/>
              </a:rPr>
              <a:t>How did such differences develop?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1524000"/>
            <a:ext cx="3733800" cy="5334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U.S. House Types by Region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b="3334"/>
          <a:stretch>
            <a:fillRect/>
          </a:stretch>
        </p:blipFill>
        <p:spPr>
          <a:xfrm>
            <a:off x="0" y="0"/>
            <a:ext cx="3827463" cy="6858000"/>
          </a:xfrm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486400" y="52578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>
              <a:spcBef>
                <a:spcPct val="50000"/>
              </a:spcBef>
            </a:pPr>
            <a:r>
              <a:rPr lang="en-US" sz="1600"/>
              <a:t>Fig. 4-1-1: Small towns in different regions of the eastern U.S. have different combinations of five main house 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6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471488"/>
            <a:ext cx="8915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3" descr="folkculture260"/>
          <p:cNvPicPr>
            <a:picLocks noChangeAspect="1" noChangeArrowheads="1"/>
          </p:cNvPicPr>
          <p:nvPr/>
        </p:nvPicPr>
        <p:blipFill>
          <a:blip r:embed="rId2"/>
          <a:srcRect l="2400" t="3044" r="33600" b="11739"/>
          <a:stretch>
            <a:fillRect/>
          </a:stretch>
        </p:blipFill>
        <p:spPr bwMode="auto">
          <a:xfrm>
            <a:off x="0" y="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olkculture260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 l="70149" t="-870"/>
          <a:stretch>
            <a:fillRect/>
          </a:stretch>
        </p:blipFill>
        <p:spPr bwMode="auto">
          <a:xfrm>
            <a:off x="6007100" y="1981200"/>
            <a:ext cx="3136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North American Folk Culture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rice"/>
          <p:cNvPicPr>
            <a:picLocks noChangeAspect="1" noChangeArrowheads="1"/>
          </p:cNvPicPr>
          <p:nvPr/>
        </p:nvPicPr>
        <p:blipFill>
          <a:blip r:embed="rId2"/>
          <a:srcRect b="8293"/>
          <a:stretch>
            <a:fillRect/>
          </a:stretch>
        </p:blipFill>
        <p:spPr bwMode="auto">
          <a:xfrm>
            <a:off x="4267200" y="457200"/>
            <a:ext cx="4267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4191000" y="3124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Terraced Rice Fields, Thailand</a:t>
            </a:r>
          </a:p>
        </p:txBody>
      </p:sp>
      <p:pic>
        <p:nvPicPr>
          <p:cNvPr id="18436" name="Picture 1028" descr="hogan"/>
          <p:cNvPicPr>
            <a:picLocks noChangeAspect="1" noChangeArrowheads="1"/>
          </p:cNvPicPr>
          <p:nvPr/>
        </p:nvPicPr>
        <p:blipFill>
          <a:blip r:embed="rId3"/>
          <a:srcRect b="6459"/>
          <a:stretch>
            <a:fillRect/>
          </a:stretch>
        </p:blipFill>
        <p:spPr bwMode="auto">
          <a:xfrm>
            <a:off x="0" y="37338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029"/>
          <p:cNvSpPr txBox="1">
            <a:spLocks noChangeArrowheads="1"/>
          </p:cNvSpPr>
          <p:nvPr/>
        </p:nvSpPr>
        <p:spPr bwMode="auto">
          <a:xfrm>
            <a:off x="0" y="6400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Hogan, Monument Valley, AZ</a:t>
            </a:r>
          </a:p>
        </p:txBody>
      </p:sp>
      <p:pic>
        <p:nvPicPr>
          <p:cNvPr id="18438" name="Picture 1032" descr="mound"/>
          <p:cNvPicPr>
            <a:picLocks noChangeAspect="1" noChangeArrowheads="1"/>
          </p:cNvPicPr>
          <p:nvPr/>
        </p:nvPicPr>
        <p:blipFill>
          <a:blip r:embed="rId4"/>
          <a:srcRect b="5299"/>
          <a:stretch>
            <a:fillRect/>
          </a:stretch>
        </p:blipFill>
        <p:spPr bwMode="auto">
          <a:xfrm>
            <a:off x="4572000" y="38100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033"/>
          <p:cNvSpPr txBox="1">
            <a:spLocks noChangeArrowheads="1"/>
          </p:cNvSpPr>
          <p:nvPr/>
        </p:nvSpPr>
        <p:spPr bwMode="auto">
          <a:xfrm>
            <a:off x="5334000" y="64611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Book Antiqua" pitchFamily="18" charset="0"/>
              </a:rPr>
              <a:t>Cohokia Mounds, Illinois</a:t>
            </a:r>
            <a:endParaRPr lang="en-US">
              <a:latin typeface="Book Antiqua" pitchFamily="18" charset="0"/>
            </a:endParaRPr>
          </a:p>
        </p:txBody>
      </p:sp>
      <p:sp>
        <p:nvSpPr>
          <p:cNvPr id="18440" name="Text Box 1034"/>
          <p:cNvSpPr txBox="1">
            <a:spLocks noChangeArrowheads="1"/>
          </p:cNvSpPr>
          <p:nvPr/>
        </p:nvSpPr>
        <p:spPr bwMode="auto">
          <a:xfrm>
            <a:off x="0" y="15240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Book Antiqua" pitchFamily="18" charset="0"/>
              </a:rPr>
              <a:t>Folk Culture and the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685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Hog Production and Food Cultures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5175" y="1066800"/>
            <a:ext cx="7613650" cy="4343400"/>
          </a:xfrm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7200" y="5791200"/>
            <a:ext cx="7978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>
              <a:spcBef>
                <a:spcPct val="50000"/>
              </a:spcBef>
            </a:pPr>
            <a:r>
              <a:rPr lang="en-US" sz="1600"/>
              <a:t>Fig. 4-6: Annual hog production is influenced by religious taboos against pork consumption in Islam and other religions. The highest production is in China, which is largely Buddhist.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924800" cy="2971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Taboo – </a:t>
            </a:r>
            <a:r>
              <a:rPr lang="en-US" sz="3600" b="1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 restriction on behavior imposed by social custom.</a:t>
            </a:r>
            <a:br>
              <a:rPr lang="en-US" sz="3600" b="1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</a:br>
            <a:r>
              <a:rPr lang="en-US" sz="3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/>
            </a:r>
            <a:br>
              <a:rPr lang="en-US" sz="3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</a:br>
            <a:r>
              <a:rPr lang="en-US" sz="3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Food Taboos: </a:t>
            </a:r>
            <a:r>
              <a:rPr lang="en-US" sz="2400" b="1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Jews – can’t eat animals that chew cud, that have cloven feet; can’t mix meat and milk, or eat fish lacking fins or scales; Muslims – no pork; Hindus – no cows (used for oxen during monsoon)</a:t>
            </a:r>
          </a:p>
        </p:txBody>
      </p:sp>
      <p:pic>
        <p:nvPicPr>
          <p:cNvPr id="20483" name="Picture 3" descr="cow"/>
          <p:cNvPicPr>
            <a:picLocks noChangeAspect="1" noChangeArrowheads="1"/>
          </p:cNvPicPr>
          <p:nvPr/>
        </p:nvPicPr>
        <p:blipFill>
          <a:blip r:embed="rId2"/>
          <a:srcRect b="5984"/>
          <a:stretch>
            <a:fillRect/>
          </a:stretch>
        </p:blipFill>
        <p:spPr bwMode="auto">
          <a:xfrm>
            <a:off x="2286000" y="37338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19400" y="64611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Book Antiqua" pitchFamily="18" charset="0"/>
              </a:rPr>
              <a:t>Washing Cow in Ganges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Popular Culture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685800"/>
            <a:ext cx="8001000" cy="6172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>
                <a:latin typeface="Arial" charset="0"/>
              </a:rPr>
              <a:t>Wide Distribution: </a:t>
            </a:r>
            <a:r>
              <a:rPr lang="en-US" smtClean="0">
                <a:latin typeface="Arial" charset="0"/>
              </a:rPr>
              <a:t>differences from place to place uncommon, more likely differences at one place over time.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b="1" smtClean="0">
                <a:latin typeface="Arial" charset="0"/>
              </a:rPr>
              <a:t>Housing:</a:t>
            </a:r>
            <a:r>
              <a:rPr lang="en-US" smtClean="0">
                <a:latin typeface="Arial" charset="0"/>
              </a:rPr>
              <a:t> only small regional variations, more generally there are trends over time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b="1" smtClean="0">
                <a:latin typeface="Arial" charset="0"/>
              </a:rPr>
              <a:t>Food: </a:t>
            </a:r>
            <a:r>
              <a:rPr lang="en-US" smtClean="0">
                <a:latin typeface="Arial" charset="0"/>
              </a:rPr>
              <a:t>franchises, cargo planes, superhighways and freezer trucks have eliminated much local variation. Limited variations in choice regionally, esp. with alcohol and snacks. Substantial variations by ethnicity.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Popular Culture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09800" y="990600"/>
            <a:ext cx="6248400" cy="41910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b="1" dirty="0" smtClean="0">
                <a:latin typeface="Arial" charset="0"/>
              </a:rPr>
              <a:t>Ex: clothing fads</a:t>
            </a:r>
            <a:r>
              <a:rPr lang="en-US" dirty="0" smtClean="0">
                <a:latin typeface="Arial" charset="0"/>
              </a:rPr>
              <a:t> Jeans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have become valuable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status symbols in many regions including Asia and Russia despite longstanding folk traditions.</a:t>
            </a:r>
          </a:p>
        </p:txBody>
      </p:sp>
      <p:pic>
        <p:nvPicPr>
          <p:cNvPr id="22532" name="Picture 11" descr="d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1385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https://jdailengl3241.files.wordpress.com/2011/01/andy-warhol-marily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4" descr="http://www.therooster.com/sites/default/files/userfiles/images/wil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6" descr="http://www.polyvore.com/cgi/img-thing?.out=jpg&amp;size=l&amp;tid=502527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86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8" descr="https://s-media-cache-ak0.pinimg.com/236x/ed/b7/bb/edb7bb6dead5eaf4749bcfc62d26f96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9938" y="3657600"/>
            <a:ext cx="20240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Popular Culture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990600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>
                <a:solidFill>
                  <a:schemeClr val="accent2"/>
                </a:solidFill>
                <a:latin typeface="Arial" charset="0"/>
              </a:rPr>
              <a:t>Effects on Landscape:</a:t>
            </a:r>
            <a:r>
              <a:rPr lang="en-US" smtClean="0">
                <a:latin typeface="Arial" charset="0"/>
              </a:rPr>
              <a:t> breeds homogenous, “placeless” landscape</a:t>
            </a:r>
          </a:p>
          <a:p>
            <a:pPr lvl="2" eaLnBrk="1" hangingPunct="1">
              <a:buFont typeface="Symbol" pitchFamily="18" charset="2"/>
              <a:buChar char="·"/>
              <a:defRPr/>
            </a:pPr>
            <a:r>
              <a:rPr lang="en-US" smtClean="0">
                <a:latin typeface="Arial" charset="0"/>
              </a:rPr>
              <a:t>Complex network of roads and highways</a:t>
            </a:r>
          </a:p>
          <a:p>
            <a:pPr lvl="2" eaLnBrk="1" hangingPunct="1">
              <a:buFont typeface="Symbol" pitchFamily="18" charset="2"/>
              <a:buChar char="·"/>
              <a:defRPr/>
            </a:pPr>
            <a:r>
              <a:rPr lang="en-US" smtClean="0">
                <a:latin typeface="Arial" charset="0"/>
              </a:rPr>
              <a:t>Commercial Structures tend towards ‘boxes’</a:t>
            </a:r>
          </a:p>
          <a:p>
            <a:pPr lvl="2" eaLnBrk="1" hangingPunct="1">
              <a:buFont typeface="Symbol" pitchFamily="18" charset="2"/>
              <a:buChar char="·"/>
              <a:defRPr/>
            </a:pPr>
            <a:r>
              <a:rPr lang="en-US" smtClean="0">
                <a:latin typeface="Arial" charset="0"/>
              </a:rPr>
              <a:t>Dwellings may be aesthetically suggestive of older folk traditions</a:t>
            </a:r>
          </a:p>
          <a:p>
            <a:pPr lvl="2" eaLnBrk="1" hangingPunct="1">
              <a:defRPr/>
            </a:pPr>
            <a:r>
              <a:rPr lang="en-US" smtClean="0">
                <a:latin typeface="Arial" charset="0"/>
              </a:rPr>
              <a:t>Planned and Gated Communities more and more common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Disconnect with landscape:</a:t>
            </a:r>
            <a:r>
              <a:rPr lang="en-US" smtClean="0">
                <a:latin typeface="Arial" charset="0"/>
              </a:rPr>
              <a:t> indoor swimming pools, desert surfing.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Important Terms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990600"/>
            <a:ext cx="7772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Custom</a:t>
            </a:r>
            <a:r>
              <a:rPr lang="en-US" sz="2400" dirty="0" smtClean="0">
                <a:latin typeface="+mj-lt"/>
              </a:rPr>
              <a:t> – frequent repetition of an act until it becomes characteristic of a group of people..</a:t>
            </a:r>
            <a:endParaRPr lang="en-US" sz="2400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Habit</a:t>
            </a:r>
            <a:r>
              <a:rPr lang="en-US" sz="2400" dirty="0" smtClean="0">
                <a:latin typeface="+mj-lt"/>
              </a:rPr>
              <a:t> – repetitive act performed by an individual.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Folk Culture</a:t>
            </a:r>
            <a:r>
              <a:rPr lang="en-US" sz="2400" dirty="0" smtClean="0">
                <a:latin typeface="+mj-lt"/>
              </a:rPr>
              <a:t> – traditionally practiced by a small, homogeneous, rural group living in relative isolation.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Popular Culture</a:t>
            </a:r>
            <a:r>
              <a:rPr lang="en-US" sz="2400" dirty="0" smtClean="0">
                <a:latin typeface="+mj-lt"/>
              </a:rPr>
              <a:t> – found in a large, heterogeneous society that shares certain habits despite differences in personal characteristics.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Material Culture – </a:t>
            </a:r>
            <a:r>
              <a:rPr lang="en-US" sz="2400" dirty="0" smtClean="0">
                <a:latin typeface="+mj-lt"/>
              </a:rPr>
              <a:t>the physical objects produced by a culture in order to meet its material needs: food, clothing, shelter, arts, and recreation.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79" name="Picture 3" descr="fakewaves316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 l="2000" t="1151" r="2000" b="23524"/>
          <a:stretch>
            <a:fillRect/>
          </a:stretch>
        </p:blipFill>
        <p:spPr bwMode="auto">
          <a:xfrm>
            <a:off x="457200" y="381000"/>
            <a:ext cx="8305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678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 Antiqua" pitchFamily="18" charset="0"/>
              </a:rPr>
              <a:t>Surfing in Tempe, Arizona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Book Antiqua" pitchFamily="18" charset="0"/>
              </a:rPr>
              <a:t>Are places still tied to local landscapes?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dmonton"/>
          <p:cNvPicPr>
            <a:picLocks noChangeAspect="1" noChangeArrowheads="1"/>
          </p:cNvPicPr>
          <p:nvPr/>
        </p:nvPicPr>
        <p:blipFill>
          <a:blip r:embed="rId2"/>
          <a:srcRect b="4706"/>
          <a:stretch>
            <a:fillRect/>
          </a:stretch>
        </p:blipFill>
        <p:spPr bwMode="auto">
          <a:xfrm>
            <a:off x="609600" y="0"/>
            <a:ext cx="42767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14400" y="61722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Book Antiqua" pitchFamily="18" charset="0"/>
              </a:rPr>
              <a:t>Swimming Pool, West Edmonton Mall, Canada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25604" name="Picture 4" descr="tokyo mcd"/>
          <p:cNvPicPr>
            <a:picLocks noChangeAspect="1" noChangeArrowheads="1"/>
          </p:cNvPicPr>
          <p:nvPr/>
        </p:nvPicPr>
        <p:blipFill>
          <a:blip r:embed="rId3"/>
          <a:srcRect b="5299"/>
          <a:stretch>
            <a:fillRect/>
          </a:stretch>
        </p:blipFill>
        <p:spPr bwMode="auto">
          <a:xfrm>
            <a:off x="4953000" y="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257800" y="26670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Book Antiqua" pitchFamily="18" charset="0"/>
              </a:rPr>
              <a:t>McDonald’s, Tokyo, Japan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25606" name="Picture 6" descr="kosher mcd"/>
          <p:cNvPicPr>
            <a:picLocks noChangeAspect="1" noChangeArrowheads="1"/>
          </p:cNvPicPr>
          <p:nvPr/>
        </p:nvPicPr>
        <p:blipFill>
          <a:blip r:embed="rId4"/>
          <a:srcRect b="6122"/>
          <a:stretch>
            <a:fillRect/>
          </a:stretch>
        </p:blipFill>
        <p:spPr bwMode="auto">
          <a:xfrm>
            <a:off x="6248400" y="3048000"/>
            <a:ext cx="2479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91200" y="64611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Book Antiqua" pitchFamily="18" charset="0"/>
              </a:rPr>
              <a:t>McDonald’s, Jerusalem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web.colby.edu/ckasprak/files/2010/12/Screen-shot-2010-12-06-at-4.51.16-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008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i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Problems with the Globalization of Culture</a:t>
            </a:r>
            <a:endParaRPr lang="en-US" sz="4100" b="1" i="1" kern="120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24400" y="1371600"/>
            <a:ext cx="37338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smtClean="0">
                <a:latin typeface="Arial" charset="0"/>
              </a:rPr>
              <a:t>Often Destroys Folk Culture </a:t>
            </a:r>
            <a:r>
              <a:rPr lang="en-US" sz="2800" b="1" smtClean="0">
                <a:latin typeface="Arial" charset="0"/>
              </a:rPr>
              <a:t>– </a:t>
            </a:r>
            <a:r>
              <a:rPr lang="en-US" sz="2800" smtClean="0">
                <a:latin typeface="Arial" charset="0"/>
              </a:rPr>
              <a:t>or preserves traditions as museum pieces or tourism gimmicks.</a:t>
            </a:r>
            <a:endParaRPr lang="en-US" smtClean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Font typeface="Symbol" pitchFamily="18" charset="2"/>
              <a:buChar char="·"/>
              <a:defRPr/>
            </a:pPr>
            <a:r>
              <a:rPr lang="en-US" sz="2200" smtClean="0">
                <a:latin typeface="Arial" charset="0"/>
              </a:rPr>
              <a:t>Mexican Mariachis; Polynesian Navigators; Cruise Line Simulations</a:t>
            </a:r>
          </a:p>
          <a:p>
            <a:pPr lvl="2" eaLnBrk="1" hangingPunct="1">
              <a:lnSpc>
                <a:spcPct val="80000"/>
              </a:lnSpc>
              <a:buFont typeface="Symbol" pitchFamily="18" charset="2"/>
              <a:buChar char="·"/>
              <a:defRPr/>
            </a:pPr>
            <a:r>
              <a:rPr lang="en-US" sz="2200" smtClean="0">
                <a:latin typeface="Arial" charset="0"/>
              </a:rPr>
              <a:t>Change in Traditional Roles and Values; Polynesian weight problems</a:t>
            </a:r>
            <a:endParaRPr lang="en-US" smtClean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sz="2200" smtClean="0">
              <a:latin typeface="Arial" charset="0"/>
            </a:endParaRPr>
          </a:p>
        </p:txBody>
      </p:sp>
      <p:pic>
        <p:nvPicPr>
          <p:cNvPr id="27652" name="Picture 4" descr="Mexican Satellite D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652145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ook Antiqua" pitchFamily="18" charset="0"/>
              </a:rPr>
              <a:t>Satellite Television, Baja California</a:t>
            </a:r>
          </a:p>
        </p:txBody>
      </p:sp>
      <p:pic>
        <p:nvPicPr>
          <p:cNvPr id="27654" name="Picture 8" descr="hawai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2790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i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Problems with the Globalization of Popular Culture</a:t>
            </a:r>
            <a:endParaRPr lang="en-US" sz="4100" b="1" i="1" kern="120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Tx/>
              <a:buNone/>
              <a:defRPr/>
            </a:pPr>
            <a:r>
              <a:rPr lang="en-US" b="1" smtClean="0">
                <a:latin typeface="Arial" charset="0"/>
              </a:rPr>
              <a:t>Western Media Imperialism?</a:t>
            </a:r>
          </a:p>
          <a:p>
            <a:pPr lvl="1" eaLnBrk="1" hangingPunct="1">
              <a:buFont typeface="Symbol" pitchFamily="18" charset="2"/>
              <a:buChar char="·"/>
              <a:defRPr/>
            </a:pPr>
            <a:r>
              <a:rPr lang="en-US" smtClean="0">
                <a:latin typeface="Arial" charset="0"/>
              </a:rPr>
              <a:t>U.S., Britain, and Japan dominate worldwide media.</a:t>
            </a:r>
            <a:endParaRPr lang="en-US" b="1" smtClean="0">
              <a:latin typeface="Arial" charset="0"/>
            </a:endParaRPr>
          </a:p>
          <a:p>
            <a:pPr lvl="1" eaLnBrk="1" hangingPunct="1">
              <a:buFont typeface="Symbol" pitchFamily="18" charset="2"/>
              <a:buChar char="·"/>
              <a:defRPr/>
            </a:pPr>
            <a:r>
              <a:rPr lang="en-US" smtClean="0">
                <a:latin typeface="Arial" charset="0"/>
              </a:rPr>
              <a:t>Glorified consumerism, violence, sexuality, and militarism?</a:t>
            </a:r>
            <a:endParaRPr lang="en-US" b="1" smtClean="0">
              <a:latin typeface="Arial" charset="0"/>
            </a:endParaRPr>
          </a:p>
          <a:p>
            <a:pPr lvl="1" eaLnBrk="1" hangingPunct="1">
              <a:buFont typeface="Symbol" pitchFamily="18" charset="2"/>
              <a:buChar char="·"/>
              <a:defRPr/>
            </a:pPr>
            <a:r>
              <a:rPr lang="en-US" smtClean="0">
                <a:latin typeface="Arial" charset="0"/>
              </a:rPr>
              <a:t>U.S. (Networks and CNN) and British (BBC) news media provide/control the dissemination of information worldwide.</a:t>
            </a:r>
            <a:endParaRPr lang="en-US" b="1" smtClean="0">
              <a:latin typeface="Arial" charset="0"/>
            </a:endParaRPr>
          </a:p>
          <a:p>
            <a:pPr lvl="1" eaLnBrk="1" hangingPunct="1">
              <a:buFont typeface="Symbol" pitchFamily="18" charset="2"/>
              <a:buChar char="·"/>
              <a:defRPr/>
            </a:pPr>
            <a:r>
              <a:rPr lang="en-US" smtClean="0">
                <a:latin typeface="Arial" charset="0"/>
              </a:rPr>
              <a:t>These networks are unlikely to focus or provide third world perspective on issues important in the LDCs.</a:t>
            </a:r>
            <a:endParaRPr lang="en-US" b="1" smtClean="0">
              <a:latin typeface="Arial" charset="0"/>
            </a:endParaRPr>
          </a:p>
          <a:p>
            <a:pPr lvl="3" eaLnBrk="1" hangingPunct="1">
              <a:buFont typeface="Symbol" pitchFamily="18" charset="2"/>
              <a:buChar char="·"/>
              <a:defRPr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i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Environmental Problems with Cultural Globalization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447800"/>
            <a:ext cx="7772400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mtClean="0">
                <a:latin typeface="Arial" charset="0"/>
              </a:rPr>
              <a:t>Accelerated Resource Use through Accelerated Consumption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200" smtClean="0">
                <a:latin typeface="Arial" charset="0"/>
              </a:rPr>
              <a:t>Furs: minx, lynx, jaguar, kangaroo, whale, sea otters (18</a:t>
            </a:r>
            <a:r>
              <a:rPr lang="en-US" sz="2200" baseline="30000" smtClean="0">
                <a:latin typeface="Arial" charset="0"/>
              </a:rPr>
              <a:t>th</a:t>
            </a:r>
            <a:r>
              <a:rPr lang="en-US" sz="2200" smtClean="0">
                <a:latin typeface="Arial" charset="0"/>
              </a:rPr>
              <a:t> Century Russians) fed early fashion trends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200" smtClean="0">
                <a:latin typeface="Arial" charset="0"/>
              </a:rPr>
              <a:t>Inefficient over-consumption of Meats (10:1), Poultry (3:1), even Fish (fed other fish and chicken) by meat-eating pop cultures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  <a:defRPr/>
            </a:pPr>
            <a:r>
              <a:rPr lang="en-US" sz="2200" smtClean="0">
                <a:latin typeface="Arial" charset="0"/>
              </a:rPr>
              <a:t>Mineral Extraction for Machines, Plastics and Fuel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  <a:defRPr/>
            </a:pPr>
            <a:r>
              <a:rPr lang="en-US" sz="2200" smtClean="0">
                <a:latin typeface="Arial" charset="0"/>
              </a:rPr>
              <a:t>New Housing and associated energy and water use.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  <a:defRPr/>
            </a:pPr>
            <a:r>
              <a:rPr lang="en-US" sz="2200" smtClean="0">
                <a:latin typeface="Arial" charset="0"/>
              </a:rPr>
              <a:t>Golf courses use valuable water and destroy habitat worldwide.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latin typeface="Arial" charset="0"/>
              </a:rPr>
              <a:t>Pollution: </a:t>
            </a:r>
            <a:r>
              <a:rPr lang="en-US" sz="2800" smtClean="0">
                <a:latin typeface="Arial" charset="0"/>
              </a:rPr>
              <a:t>waste from fuel generation and discarded products, plastics, marketing and packaging materials</a:t>
            </a:r>
            <a:endParaRPr lang="en-US" b="1" smtClean="0"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Symbol" pitchFamily="18" charset="2"/>
              <a:buChar char="·"/>
              <a:defRPr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arbage"/>
          <p:cNvPicPr>
            <a:picLocks noChangeAspect="1" noChangeArrowheads="1"/>
          </p:cNvPicPr>
          <p:nvPr/>
        </p:nvPicPr>
        <p:blipFill>
          <a:blip r:embed="rId2"/>
          <a:srcRect b="4054"/>
          <a:stretch>
            <a:fillRect/>
          </a:stretch>
        </p:blipFill>
        <p:spPr bwMode="auto">
          <a:xfrm>
            <a:off x="5376863" y="990600"/>
            <a:ext cx="37671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feedlot"/>
          <p:cNvPicPr>
            <a:picLocks noChangeAspect="1" noChangeArrowheads="1"/>
          </p:cNvPicPr>
          <p:nvPr/>
        </p:nvPicPr>
        <p:blipFill>
          <a:blip r:embed="rId3"/>
          <a:srcRect b="6641"/>
          <a:stretch>
            <a:fillRect/>
          </a:stretch>
        </p:blipFill>
        <p:spPr bwMode="auto">
          <a:xfrm>
            <a:off x="304800" y="228600"/>
            <a:ext cx="495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oil spill"/>
          <p:cNvPicPr>
            <a:picLocks noChangeAspect="1" noChangeArrowheads="1"/>
          </p:cNvPicPr>
          <p:nvPr/>
        </p:nvPicPr>
        <p:blipFill>
          <a:blip r:embed="rId4"/>
          <a:srcRect b="6181"/>
          <a:stretch>
            <a:fillRect/>
          </a:stretch>
        </p:blipFill>
        <p:spPr bwMode="auto">
          <a:xfrm>
            <a:off x="457200" y="3581400"/>
            <a:ext cx="4114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armcleared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33450"/>
            <a:ext cx="54102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181600"/>
            <a:ext cx="8077200" cy="1066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kern="120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“They’re growing houses in the fields between the towns.”</a:t>
            </a:r>
            <a:br>
              <a:rPr lang="en-US" sz="2400" b="1" kern="120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kern="120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- John Gorka, Folk Singer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eijing gol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724400" cy="3246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Beijing, China</a:t>
            </a:r>
          </a:p>
        </p:txBody>
      </p:sp>
      <p:pic>
        <p:nvPicPr>
          <p:cNvPr id="32772" name="Picture 9" descr="palm spr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19400"/>
            <a:ext cx="5029200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4648200" y="617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Palm Springs,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7724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Diffusion of TV, 1954–1999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990600"/>
            <a:ext cx="3810000" cy="5029200"/>
          </a:xfrm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09600" y="6096000"/>
            <a:ext cx="781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/>
            <a:r>
              <a:rPr lang="en-US" sz="1600"/>
              <a:t>Fig. 4-14: Television has diffused widely since the 1950s, but some areas still have low numbers of TVs per population.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1000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730250" y="457200"/>
            <a:ext cx="2190750" cy="6461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  <a:latin typeface="Book Antiqua" pitchFamily="18" charset="0"/>
              </a:rPr>
              <a:t>The Forbidden City</a:t>
            </a:r>
          </a:p>
          <a:p>
            <a:pPr algn="ctr"/>
            <a:r>
              <a:rPr lang="en-US">
                <a:solidFill>
                  <a:schemeClr val="bg2"/>
                </a:solidFill>
                <a:latin typeface="Book Antiqua" pitchFamily="18" charset="0"/>
              </a:rPr>
              <a:t>Beijing, China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57200"/>
            <a:ext cx="4618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www.sacu.org/pics/SPL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0"/>
            <a:ext cx="39798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wguinea"/>
          <p:cNvPicPr>
            <a:picLocks noChangeAspect="1" noChangeArrowheads="1"/>
          </p:cNvPicPr>
          <p:nvPr/>
        </p:nvPicPr>
        <p:blipFill>
          <a:blip r:embed="rId2">
            <a:lum bright="12000" contrast="-6000"/>
          </a:blip>
          <a:srcRect/>
          <a:stretch>
            <a:fillRect/>
          </a:stretch>
        </p:blipFill>
        <p:spPr bwMode="auto">
          <a:xfrm>
            <a:off x="381000" y="390525"/>
            <a:ext cx="8153400" cy="5070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52600" y="5715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Fiji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77724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Marlboro </a:t>
            </a:r>
            <a:r>
              <a:rPr lang="en-US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Man in Egypt</a:t>
            </a:r>
          </a:p>
        </p:txBody>
      </p:sp>
      <p:pic>
        <p:nvPicPr>
          <p:cNvPr id="35843" name="Picture 3" descr="marlboroman_egy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74713"/>
            <a:ext cx="8382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Folk versus Popular</a:t>
            </a:r>
          </a:p>
        </p:txBody>
      </p:sp>
      <p:pic>
        <p:nvPicPr>
          <p:cNvPr id="36867" name="Picture 6" descr="http://www.smh.com.au/ffximage/2008/05/08/2_lge_Geisha_080507033254645_wideweb__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144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http://verynoice.com/wp-content/uploads/2009/10/CHERRY-GEISHA-COSTUME-38677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5" y="2590800"/>
            <a:ext cx="27336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0" descr="http://www.ancestral.com/images/cultures/north_america/navajo/navajo_wo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3124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2" descr="http://verynoice.com/wp-content/uploads/2009/10/leg-avenue-indian-princess-costu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886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101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http://www.topchinatravel.com/pic/city/beijing/shopping/xidan-commercial-distric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http://www.pickchur.com/wp-content/uploads/2011/08/wangjing-SOHO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350" y="4419600"/>
            <a:ext cx="5200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http://i.telegraph.co.uk/multimedia/archive/01854/B7DAEA_185430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52800"/>
            <a:ext cx="4381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10006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 descr="P1000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48006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57800" y="914400"/>
            <a:ext cx="3733800" cy="646113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Book Antiqua" pitchFamily="18" charset="0"/>
              </a:rPr>
              <a:t>Beijing, China</a:t>
            </a:r>
            <a:br>
              <a:rPr lang="en-US">
                <a:solidFill>
                  <a:schemeClr val="bg2"/>
                </a:solidFill>
                <a:latin typeface="Book Antiqua" pitchFamily="18" charset="0"/>
              </a:rPr>
            </a:b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guatemala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6946900" y="228600"/>
            <a:ext cx="2197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0"/>
            <a:ext cx="7620000" cy="6629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>
                <a:latin typeface="Arial" charset="0"/>
              </a:rPr>
              <a:t>Folk Culture – </a:t>
            </a:r>
            <a:r>
              <a:rPr lang="en-US" smtClean="0">
                <a:latin typeface="Arial" charset="0"/>
              </a:rPr>
              <a:t>rapidly changing and/or disappearing throughout much of the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					 world.</a:t>
            </a:r>
          </a:p>
          <a:p>
            <a:pPr eaLnBrk="1" hangingPunct="1">
              <a:buFontTx/>
              <a:buNone/>
              <a:defRPr/>
            </a:pPr>
            <a:endParaRPr lang="en-US" smtClean="0">
              <a:latin typeface="Arial" charset="0"/>
            </a:endParaRPr>
          </a:p>
        </p:txBody>
      </p:sp>
      <p:pic>
        <p:nvPicPr>
          <p:cNvPr id="10244" name="Picture 4" descr="camel market"/>
          <p:cNvPicPr>
            <a:picLocks noChangeAspect="1" noChangeArrowheads="1"/>
          </p:cNvPicPr>
          <p:nvPr/>
        </p:nvPicPr>
        <p:blipFill>
          <a:blip r:embed="rId3"/>
          <a:srcRect b="8643"/>
          <a:stretch>
            <a:fillRect/>
          </a:stretch>
        </p:blipFill>
        <p:spPr bwMode="auto">
          <a:xfrm>
            <a:off x="4267200" y="3657600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054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Turkish Camel Market</a:t>
            </a:r>
          </a:p>
        </p:txBody>
      </p:sp>
      <p:pic>
        <p:nvPicPr>
          <p:cNvPr id="10246" name="Picture 6" descr="portuguese ship"/>
          <p:cNvPicPr>
            <a:picLocks noChangeAspect="1" noChangeArrowheads="1"/>
          </p:cNvPicPr>
          <p:nvPr/>
        </p:nvPicPr>
        <p:blipFill>
          <a:blip r:embed="rId4"/>
          <a:srcRect b="5736"/>
          <a:stretch>
            <a:fillRect/>
          </a:stretch>
        </p:blipFill>
        <p:spPr bwMode="auto">
          <a:xfrm>
            <a:off x="0" y="9906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81000" y="3962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Portuguese Fishing Boat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553200" y="3200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latin typeface="Book Antiqua" pitchFamily="18" charset="0"/>
              </a:rPr>
              <a:t>Guatemalan Market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4953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Folk Culture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762000"/>
            <a:ext cx="6400800" cy="59436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/>
              <a:t>Stable and close knit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/>
              <a:t>Usually a rural community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/>
              <a:t>Tradition controls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/>
              <a:t>Resistance to change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/>
              <a:t>Buildings erected without architect or blueprint using locally available building materials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>
                <a:latin typeface="Arial" charset="0"/>
              </a:rPr>
              <a:t>anonymous origins, diffuses slowly through migration. Develops over time.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>
                <a:latin typeface="Arial" charset="0"/>
              </a:rPr>
              <a:t>Clustered distributions: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isolation/lack of interaction breed uniqueness and ties to physical environment.</a:t>
            </a:r>
          </a:p>
        </p:txBody>
      </p:sp>
      <p:pic>
        <p:nvPicPr>
          <p:cNvPr id="11268" name="Picture 4" descr="indi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0"/>
            <a:ext cx="3371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bedou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3352800"/>
            <a:ext cx="2628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olkarchitect280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 l="34410" t="1183" b="16127"/>
          <a:stretch>
            <a:fillRect/>
          </a:stretch>
        </p:blipFill>
        <p:spPr bwMode="auto">
          <a:xfrm>
            <a:off x="3409950" y="28575"/>
            <a:ext cx="57340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folkarchitect280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 l="5647" t="35320" r="71690" b="34233"/>
          <a:stretch>
            <a:fillRect/>
          </a:stretch>
        </p:blipFill>
        <p:spPr bwMode="auto">
          <a:xfrm>
            <a:off x="3505200" y="3429000"/>
            <a:ext cx="2701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0" y="0"/>
            <a:ext cx="52578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kern="120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FOLK ARCHITECTURE</a:t>
            </a:r>
            <a:endParaRPr lang="en-US" sz="2400" b="1" kern="120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685800"/>
            <a:ext cx="342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tx2"/>
                </a:solidFill>
              </a:rPr>
              <a:t>Effects on Landscape:</a:t>
            </a:r>
            <a:r>
              <a:rPr lang="en-US" b="1"/>
              <a:t> </a:t>
            </a:r>
            <a:r>
              <a:rPr lang="en-US"/>
              <a:t>usually of limited scale and scope.</a:t>
            </a:r>
            <a:br>
              <a:rPr lang="en-US"/>
            </a:br>
            <a:endParaRPr lang="en-US"/>
          </a:p>
          <a:p>
            <a:pPr marL="742950" lvl="1" indent="-285750">
              <a:spcBef>
                <a:spcPct val="20000"/>
              </a:spcBef>
              <a:buFont typeface="Symbol" pitchFamily="18" charset="2"/>
              <a:buNone/>
            </a:pPr>
            <a:r>
              <a:rPr lang="en-US" sz="2000">
                <a:solidFill>
                  <a:schemeClr val="tx2"/>
                </a:solidFill>
              </a:rPr>
              <a:t>Agricultural:</a:t>
            </a:r>
            <a:r>
              <a:rPr lang="en-US" sz="2000"/>
              <a:t> fields, terraces, grain storage</a:t>
            </a:r>
          </a:p>
          <a:p>
            <a:pPr marL="742950" lvl="1" indent="-285750">
              <a:spcBef>
                <a:spcPct val="20000"/>
              </a:spcBef>
              <a:buFont typeface="Symbol" pitchFamily="18" charset="2"/>
              <a:buNone/>
            </a:pPr>
            <a:r>
              <a:rPr lang="en-US" sz="2000">
                <a:solidFill>
                  <a:schemeClr val="tx2"/>
                </a:solidFill>
              </a:rPr>
              <a:t>Dwellings:</a:t>
            </a:r>
            <a:r>
              <a:rPr lang="en-US" sz="2000"/>
              <a:t> historically created from local materials: wood, brick, stone, skins; often uniquely and traditionally arranged; always functionally tied to physical environment.</a:t>
            </a:r>
          </a:p>
          <a:p>
            <a:pPr marL="1143000" lvl="2" indent="-228600">
              <a:spcBef>
                <a:spcPct val="20000"/>
              </a:spcBef>
            </a:pP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0" y="0"/>
            <a:ext cx="52578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kern="120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FOLK ARCHITECTURE</a:t>
            </a:r>
            <a:endParaRPr lang="en-US" sz="2400" b="1" kern="120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5" name="Picture 6" descr="06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89154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2_Apex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585</TotalTime>
  <Words>759</Words>
  <Application>Microsoft Office PowerPoint</Application>
  <PresentationFormat>On-screen Show (4:3)</PresentationFormat>
  <Paragraphs>89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Tahoma</vt:lpstr>
      <vt:lpstr>Wingdings</vt:lpstr>
      <vt:lpstr>Calibri</vt:lpstr>
      <vt:lpstr>Wingdings 2</vt:lpstr>
      <vt:lpstr>Wingdings 3</vt:lpstr>
      <vt:lpstr>Book Antiqua</vt:lpstr>
      <vt:lpstr>Symbol</vt:lpstr>
      <vt:lpstr>Ocean</vt:lpstr>
      <vt:lpstr>2_Apex</vt:lpstr>
      <vt:lpstr>Folk and Popular Culture</vt:lpstr>
      <vt:lpstr>Important Terms</vt:lpstr>
      <vt:lpstr>Slide 3</vt:lpstr>
      <vt:lpstr>Slide 4</vt:lpstr>
      <vt:lpstr>Slide 5</vt:lpstr>
      <vt:lpstr>Slide 6</vt:lpstr>
      <vt:lpstr>Folk Culture</vt:lpstr>
      <vt:lpstr>FOLK ARCHITECTURE</vt:lpstr>
      <vt:lpstr>FOLK ARCHITECTURE</vt:lpstr>
      <vt:lpstr>FOLK FOOD</vt:lpstr>
      <vt:lpstr>U.S. House Types by Region</vt:lpstr>
      <vt:lpstr>Slide 12</vt:lpstr>
      <vt:lpstr>Slide 13</vt:lpstr>
      <vt:lpstr>Slide 14</vt:lpstr>
      <vt:lpstr>Hog Production and Food Cultures</vt:lpstr>
      <vt:lpstr>Taboo – a restriction on behavior imposed by social custom.  Food Taboos: Jews – can’t eat animals that chew cud, that have cloven feet; can’t mix meat and milk, or eat fish lacking fins or scales; Muslims – no pork; Hindus – no cows (used for oxen during monsoon)</vt:lpstr>
      <vt:lpstr>Popular Culture</vt:lpstr>
      <vt:lpstr>Popular Culture</vt:lpstr>
      <vt:lpstr>Popular Culture</vt:lpstr>
      <vt:lpstr>Slide 20</vt:lpstr>
      <vt:lpstr>Slide 21</vt:lpstr>
      <vt:lpstr>Slide 22</vt:lpstr>
      <vt:lpstr>Problems with the Globalization of Culture</vt:lpstr>
      <vt:lpstr>Problems with the Globalization of Popular Culture</vt:lpstr>
      <vt:lpstr>Environmental Problems with Cultural Globalization</vt:lpstr>
      <vt:lpstr>Slide 26</vt:lpstr>
      <vt:lpstr>“They’re growing houses in the fields between the towns.” - John Gorka, Folk Singer </vt:lpstr>
      <vt:lpstr>Slide 28</vt:lpstr>
      <vt:lpstr>Diffusion of TV, 1954–1999</vt:lpstr>
      <vt:lpstr>Slide 30</vt:lpstr>
      <vt:lpstr>Marlboro Man in Egypt</vt:lpstr>
      <vt:lpstr>Folk versus Popular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 and Popular Culture</dc:title>
  <dc:creator>Roxanne Judice</dc:creator>
  <cp:lastModifiedBy>rjudice</cp:lastModifiedBy>
  <cp:revision>39</cp:revision>
  <dcterms:created xsi:type="dcterms:W3CDTF">2010-11-01T22:11:40Z</dcterms:created>
  <dcterms:modified xsi:type="dcterms:W3CDTF">2015-10-27T12:04:08Z</dcterms:modified>
</cp:coreProperties>
</file>