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Roboto Slab"/>
      <p:regular r:id="rId18"/>
      <p:bold r:id="rId19"/>
    </p:embeddedFon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6.xml"/><Relationship Id="rId22" Type="http://schemas.openxmlformats.org/officeDocument/2006/relationships/font" Target="fonts/Roboto-italic.fntdata"/><Relationship Id="rId10" Type="http://schemas.openxmlformats.org/officeDocument/2006/relationships/slide" Target="slides/slide5.xml"/><Relationship Id="rId21" Type="http://schemas.openxmlformats.org/officeDocument/2006/relationships/font" Target="fonts/Robo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Roboto-boldItalic.fntdata"/><Relationship Id="rId1" Type="http://schemas.openxmlformats.org/officeDocument/2006/relationships/theme" Target="theme/theme.xml"/><Relationship Id="rId2" Type="http://schemas.openxmlformats.org/officeDocument/2006/relationships/presProps" Target="presProps.xml"/><Relationship Id="rId3" Type="http://schemas.openxmlformats.org/officeDocument/2006/relationships/slideMaster" Target="slideMasters/slideMaster.xml"/><Relationship Id="rId4" Type="http://schemas.openxmlformats.org/officeDocument/2006/relationships/notesMaster" Target="notesMasters/notesMaster.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slide" Target="slides/slide.xml"/><Relationship Id="rId19" Type="http://schemas.openxmlformats.org/officeDocument/2006/relationships/font" Target="fonts/RobotoSlab-bold.fntdata"/><Relationship Id="rId6" Type="http://schemas.openxmlformats.org/officeDocument/2006/relationships/slide" Target="slides/slide1.xml"/><Relationship Id="rId18" Type="http://schemas.openxmlformats.org/officeDocument/2006/relationships/font" Target="fonts/RobotoSlab-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notesSlide.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slideLayout.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1524800" y="67260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sp>
        <p:nvSpPr>
          <p:cNvPr id="11" name="Shape 11"/>
          <p:cNvSpPr/>
          <p:nvPr/>
        </p:nvSpPr>
        <p:spPr>
          <a:xfrm rot="10800000">
            <a:off x="6537562" y="334292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cxnSp>
        <p:nvCxnSpPr>
          <p:cNvPr id="12" name="Shape 12"/>
          <p:cNvCxnSpPr/>
          <p:nvPr/>
        </p:nvCxnSpPr>
        <p:spPr>
          <a:xfrm>
            <a:off x="4359601" y="2817463"/>
            <a:ext cx="424799" cy="0"/>
          </a:xfrm>
          <a:prstGeom prst="straightConnector1">
            <a:avLst/>
          </a:prstGeom>
          <a:noFill/>
          <a:ln cap="flat" cmpd="sng" w="38100">
            <a:solidFill>
              <a:schemeClr val="accent4"/>
            </a:solidFill>
            <a:prstDash val="solid"/>
            <a:round/>
            <a:headEnd len="med" w="med" type="none"/>
            <a:tailEnd len="med" w="med" type="none"/>
          </a:ln>
        </p:spPr>
      </p:cxnSp>
      <p:sp>
        <p:nvSpPr>
          <p:cNvPr id="13" name="Shape 13"/>
          <p:cNvSpPr txBox="1"/>
          <p:nvPr>
            <p:ph type="ctrTitle"/>
          </p:nvPr>
        </p:nvSpPr>
        <p:spPr>
          <a:xfrm>
            <a:off x="1680301" y="1188925"/>
            <a:ext cx="5783400" cy="1457399"/>
          </a:xfrm>
          <a:prstGeom prst="rect">
            <a:avLst/>
          </a:prstGeom>
        </p:spPr>
        <p:txBody>
          <a:bodyPr anchorCtr="0" anchor="b" bIns="91425" lIns="91425" rIns="91425" tIns="91425"/>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p:txBody>
      </p:sp>
      <p:sp>
        <p:nvSpPr>
          <p:cNvPr id="14" name="Shape 14"/>
          <p:cNvSpPr txBox="1"/>
          <p:nvPr>
            <p:ph idx="1" type="subTitle"/>
          </p:nvPr>
        </p:nvSpPr>
        <p:spPr>
          <a:xfrm>
            <a:off x="1680301" y="3049450"/>
            <a:ext cx="5783400" cy="9090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p:txBody>
      </p:sp>
      <p:sp>
        <p:nvSpPr>
          <p:cNvPr id="15" name="Shape 1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6" name="Shape 16"/>
        <p:cNvGrpSpPr/>
        <p:nvPr/>
      </p:nvGrpSpPr>
      <p:grpSpPr>
        <a:xfrm>
          <a:off x="0" y="0"/>
          <a:ext cx="0" cy="0"/>
          <a:chOff x="0" y="0"/>
          <a:chExt cx="0" cy="0"/>
        </a:xfrm>
      </p:grpSpPr>
      <p:cxnSp>
        <p:nvCxnSpPr>
          <p:cNvPr id="17" name="Shape 17"/>
          <p:cNvCxnSpPr/>
          <p:nvPr/>
        </p:nvCxnSpPr>
        <p:spPr>
          <a:xfrm>
            <a:off x="4359601" y="2817463"/>
            <a:ext cx="424799" cy="0"/>
          </a:xfrm>
          <a:prstGeom prst="straightConnector1">
            <a:avLst/>
          </a:prstGeom>
          <a:noFill/>
          <a:ln cap="flat" cmpd="sng" w="38100">
            <a:solidFill>
              <a:schemeClr val="accent4"/>
            </a:solidFill>
            <a:prstDash val="solid"/>
            <a:round/>
            <a:headEnd len="med" w="med" type="none"/>
            <a:tailEnd len="med" w="med" type="none"/>
          </a:ln>
        </p:spPr>
      </p:cxnSp>
      <p:sp>
        <p:nvSpPr>
          <p:cNvPr id="18" name="Shape 18"/>
          <p:cNvSpPr txBox="1"/>
          <p:nvPr>
            <p:ph type="title"/>
          </p:nvPr>
        </p:nvSpPr>
        <p:spPr>
          <a:xfrm>
            <a:off x="480750" y="1764950"/>
            <a:ext cx="8222100" cy="9075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7" name="Shape 57"/>
        <p:cNvGrpSpPr/>
        <p:nvPr/>
      </p:nvGrpSpPr>
      <p:grpSpPr>
        <a:xfrm>
          <a:off x="0" y="0"/>
          <a:ext cx="0" cy="0"/>
          <a:chOff x="0" y="0"/>
          <a:chExt cx="0" cy="0"/>
        </a:xfrm>
      </p:grpSpPr>
      <p:sp>
        <p:nvSpPr>
          <p:cNvPr id="58" name="Shape 5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cxnSp>
        <p:nvCxnSpPr>
          <p:cNvPr id="21" name="Shape 21"/>
          <p:cNvCxnSpPr/>
          <p:nvPr/>
        </p:nvCxnSpPr>
        <p:spPr>
          <a:xfrm>
            <a:off x="492562" y="1260283"/>
            <a:ext cx="424799" cy="0"/>
          </a:xfrm>
          <a:prstGeom prst="straightConnector1">
            <a:avLst/>
          </a:prstGeom>
          <a:noFill/>
          <a:ln cap="flat" cmpd="sng" w="38100">
            <a:solidFill>
              <a:schemeClr val="accent4"/>
            </a:solidFill>
            <a:prstDash val="solid"/>
            <a:round/>
            <a:headEnd len="med" w="med" type="none"/>
            <a:tailEnd len="med" w="med" type="none"/>
          </a:ln>
        </p:spPr>
      </p:cxnSp>
      <p:sp>
        <p:nvSpPr>
          <p:cNvPr id="22" name="Shape 22"/>
          <p:cNvSpPr txBox="1"/>
          <p:nvPr>
            <p:ph type="title"/>
          </p:nvPr>
        </p:nvSpPr>
        <p:spPr>
          <a:xfrm>
            <a:off x="387900" y="458025"/>
            <a:ext cx="8368200" cy="6860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87900" y="1489824"/>
            <a:ext cx="8368200" cy="30788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5" name="Shape 25"/>
        <p:cNvGrpSpPr/>
        <p:nvPr/>
      </p:nvGrpSpPr>
      <p:grpSpPr>
        <a:xfrm>
          <a:off x="0" y="0"/>
          <a:ext cx="0" cy="0"/>
          <a:chOff x="0" y="0"/>
          <a:chExt cx="0" cy="0"/>
        </a:xfrm>
      </p:grpSpPr>
      <p:cxnSp>
        <p:nvCxnSpPr>
          <p:cNvPr id="26" name="Shape 26"/>
          <p:cNvCxnSpPr/>
          <p:nvPr/>
        </p:nvCxnSpPr>
        <p:spPr>
          <a:xfrm>
            <a:off x="492562" y="1260283"/>
            <a:ext cx="424799" cy="0"/>
          </a:xfrm>
          <a:prstGeom prst="straightConnector1">
            <a:avLst/>
          </a:prstGeom>
          <a:noFill/>
          <a:ln cap="flat" cmpd="sng" w="38100">
            <a:solidFill>
              <a:schemeClr val="accent4"/>
            </a:solidFill>
            <a:prstDash val="solid"/>
            <a:round/>
            <a:headEnd len="med" w="med" type="none"/>
            <a:tailEnd len="med" w="med" type="none"/>
          </a:ln>
        </p:spPr>
      </p:cxnSp>
      <p:sp>
        <p:nvSpPr>
          <p:cNvPr id="27" name="Shape 27"/>
          <p:cNvSpPr txBox="1"/>
          <p:nvPr>
            <p:ph type="title"/>
          </p:nvPr>
        </p:nvSpPr>
        <p:spPr>
          <a:xfrm>
            <a:off x="387900" y="458025"/>
            <a:ext cx="8368200" cy="6860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87900" y="1489825"/>
            <a:ext cx="3999899" cy="30788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756200" y="1489825"/>
            <a:ext cx="3999899" cy="30788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387900" y="458025"/>
            <a:ext cx="8368200" cy="6860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3" name="Shape 3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4"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cap="flat" cmpd="sng" w="38100">
            <a:solidFill>
              <a:schemeClr val="accent4"/>
            </a:solidFill>
            <a:prstDash val="solid"/>
            <a:round/>
            <a:headEnd len="med" w="med" type="none"/>
            <a:tailEnd len="med" w="med" type="none"/>
          </a:ln>
        </p:spPr>
      </p:cxnSp>
      <p:sp>
        <p:nvSpPr>
          <p:cNvPr id="36" name="Shape 36"/>
          <p:cNvSpPr txBox="1"/>
          <p:nvPr>
            <p:ph type="title"/>
          </p:nvPr>
        </p:nvSpPr>
        <p:spPr>
          <a:xfrm>
            <a:off x="3879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7" name="Shape 37"/>
          <p:cNvSpPr txBox="1"/>
          <p:nvPr>
            <p:ph idx="1" type="body"/>
          </p:nvPr>
        </p:nvSpPr>
        <p:spPr>
          <a:xfrm>
            <a:off x="387900" y="1594025"/>
            <a:ext cx="2807999" cy="26811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8" name="Shape 3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9" name="Shape 39"/>
        <p:cNvGrpSpPr/>
        <p:nvPr/>
      </p:nvGrpSpPr>
      <p:grpSpPr>
        <a:xfrm>
          <a:off x="0" y="0"/>
          <a:ext cx="0" cy="0"/>
          <a:chOff x="0" y="0"/>
          <a:chExt cx="0" cy="0"/>
        </a:xfrm>
      </p:grpSpPr>
      <p:sp>
        <p:nvSpPr>
          <p:cNvPr id="40" name="Shape 40"/>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41" name="Shape 4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2" name="Shape 42"/>
        <p:cNvGrpSpPr/>
        <p:nvPr/>
      </p:nvGrpSpPr>
      <p:grpSpPr>
        <a:xfrm>
          <a:off x="0" y="0"/>
          <a:ext cx="0" cy="0"/>
          <a:chOff x="0" y="0"/>
          <a:chExt cx="0" cy="0"/>
        </a:xfrm>
      </p:grpSpPr>
      <p:sp>
        <p:nvSpPr>
          <p:cNvPr id="43" name="Shape 43"/>
          <p:cNvSpPr/>
          <p:nvPr/>
        </p:nvSpPr>
        <p:spPr>
          <a:xfrm>
            <a:off x="4572000" y="-75"/>
            <a:ext cx="4572000" cy="5143499"/>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cxnSp>
        <p:nvCxnSpPr>
          <p:cNvPr id="44" name="Shape 44"/>
          <p:cNvCxnSpPr/>
          <p:nvPr/>
        </p:nvCxnSpPr>
        <p:spPr>
          <a:xfrm>
            <a:off x="5029675" y="4495503"/>
            <a:ext cx="540899" cy="0"/>
          </a:xfrm>
          <a:prstGeom prst="straightConnector1">
            <a:avLst/>
          </a:prstGeom>
          <a:noFill/>
          <a:ln cap="flat" cmpd="sng" w="38100">
            <a:solidFill>
              <a:schemeClr val="accent5"/>
            </a:solidFill>
            <a:prstDash val="solid"/>
            <a:round/>
            <a:headEnd len="med" w="med" type="none"/>
            <a:tailEnd len="med" w="med" type="none"/>
          </a:ln>
        </p:spPr>
      </p:cxnSp>
      <p:sp>
        <p:nvSpPr>
          <p:cNvPr id="45" name="Shape 45"/>
          <p:cNvSpPr txBox="1"/>
          <p:nvPr>
            <p:ph type="title"/>
          </p:nvPr>
        </p:nvSpPr>
        <p:spPr>
          <a:xfrm>
            <a:off x="265500" y="1209075"/>
            <a:ext cx="4045199" cy="1506299"/>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6" name="Shape 46"/>
          <p:cNvSpPr txBox="1"/>
          <p:nvPr>
            <p:ph idx="1" type="subTitle"/>
          </p:nvPr>
        </p:nvSpPr>
        <p:spPr>
          <a:xfrm>
            <a:off x="265500" y="2769000"/>
            <a:ext cx="4045199" cy="13455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p:txBody>
      </p:sp>
      <p:sp>
        <p:nvSpPr>
          <p:cNvPr id="47" name="Shape 47"/>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9" name="Shape 49"/>
        <p:cNvGrpSpPr/>
        <p:nvPr/>
      </p:nvGrpSpPr>
      <p:grpSpPr>
        <a:xfrm>
          <a:off x="0" y="0"/>
          <a:ext cx="0" cy="0"/>
          <a:chOff x="0" y="0"/>
          <a:chExt cx="0" cy="0"/>
        </a:xfrm>
      </p:grpSpPr>
      <p:sp>
        <p:nvSpPr>
          <p:cNvPr id="50" name="Shape 50"/>
          <p:cNvSpPr txBox="1"/>
          <p:nvPr>
            <p:ph idx="1" type="body"/>
          </p:nvPr>
        </p:nvSpPr>
        <p:spPr>
          <a:xfrm>
            <a:off x="319500" y="4233725"/>
            <a:ext cx="5998800" cy="598799"/>
          </a:xfrm>
          <a:prstGeom prst="rect">
            <a:avLst/>
          </a:prstGeom>
        </p:spPr>
        <p:txBody>
          <a:bodyPr anchorCtr="0" anchor="ctr" bIns="91425" lIns="91425" rIns="91425" tIns="91425"/>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p:txBody>
      </p:sp>
      <p:sp>
        <p:nvSpPr>
          <p:cNvPr id="51" name="Shape 5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2" name="Shape 52"/>
        <p:cNvGrpSpPr/>
        <p:nvPr/>
      </p:nvGrpSpPr>
      <p:grpSpPr>
        <a:xfrm>
          <a:off x="0" y="0"/>
          <a:ext cx="0" cy="0"/>
          <a:chOff x="0" y="0"/>
          <a:chExt cx="0" cy="0"/>
        </a:xfrm>
      </p:grpSpPr>
      <p:sp>
        <p:nvSpPr>
          <p:cNvPr id="53" name="Shape 53"/>
          <p:cNvSpPr/>
          <p:nvPr/>
        </p:nvSpPr>
        <p:spPr>
          <a:xfrm>
            <a:off x="150" y="5076825"/>
            <a:ext cx="9143699" cy="66599"/>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txBox="1"/>
          <p:nvPr>
            <p:ph type="title"/>
          </p:nvPr>
        </p:nvSpPr>
        <p:spPr>
          <a:xfrm>
            <a:off x="387900" y="1152450"/>
            <a:ext cx="8368200" cy="1538399"/>
          </a:xfrm>
          <a:prstGeom prst="rect">
            <a:avLst/>
          </a:prstGeom>
        </p:spPr>
        <p:txBody>
          <a:bodyPr anchorCtr="0" anchor="ctr" bIns="91425" lIns="91425" rIns="91425" tIns="91425"/>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p:txBody>
      </p:sp>
      <p:sp>
        <p:nvSpPr>
          <p:cNvPr id="55" name="Shape 55"/>
          <p:cNvSpPr txBox="1"/>
          <p:nvPr>
            <p:ph idx="1" type="body"/>
          </p:nvPr>
        </p:nvSpPr>
        <p:spPr>
          <a:xfrm>
            <a:off x="387900" y="2919450"/>
            <a:ext cx="8368200" cy="1071599"/>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6" name="Shape 5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87900" y="458025"/>
            <a:ext cx="8368200" cy="686099"/>
          </a:xfrm>
          <a:prstGeom prst="rect">
            <a:avLst/>
          </a:prstGeom>
          <a:noFill/>
          <a:ln>
            <a:noFill/>
          </a:ln>
        </p:spPr>
        <p:txBody>
          <a:bodyPr anchorCtr="0" anchor="b" bIns="91425" lIns="91425" rIns="91425" tIns="91425"/>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p:txBody>
      </p:sp>
      <p:sp>
        <p:nvSpPr>
          <p:cNvPr id="7" name="Shape 7"/>
          <p:cNvSpPr txBox="1"/>
          <p:nvPr>
            <p:ph idx="1" type="body"/>
          </p:nvPr>
        </p:nvSpPr>
        <p:spPr>
          <a:xfrm>
            <a:off x="387900" y="1489824"/>
            <a:ext cx="8368200" cy="3078899"/>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xml"/></Relationships>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0.jpg"/><Relationship Id="rId4" Type="http://schemas.openxmlformats.org/officeDocument/2006/relationships/image" Target="../media/image0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01.jpg"/><Relationship Id="rId4" Type="http://schemas.openxmlformats.org/officeDocument/2006/relationships/image" Target="../media/image0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4.jpg"/><Relationship Id="rId4" Type="http://schemas.openxmlformats.org/officeDocument/2006/relationships/image" Target="../media/image0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0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ctrTitle"/>
          </p:nvPr>
        </p:nvSpPr>
        <p:spPr>
          <a:xfrm>
            <a:off x="1680301" y="1188925"/>
            <a:ext cx="5783400" cy="1457399"/>
          </a:xfrm>
          <a:prstGeom prst="rect">
            <a:avLst/>
          </a:prstGeom>
        </p:spPr>
        <p:txBody>
          <a:bodyPr anchorCtr="0" anchor="b" bIns="91425" lIns="91425" rIns="91425" tIns="91425">
            <a:noAutofit/>
          </a:bodyPr>
          <a:lstStyle/>
          <a:p>
            <a:pPr lvl="0">
              <a:spcBef>
                <a:spcPts val="0"/>
              </a:spcBef>
              <a:buNone/>
            </a:pPr>
            <a:r>
              <a:rPr lang="en"/>
              <a:t>Exploration and the Atlantic Slave Trade</a:t>
            </a:r>
          </a:p>
        </p:txBody>
      </p:sp>
      <p:sp>
        <p:nvSpPr>
          <p:cNvPr id="64" name="Shape 64"/>
          <p:cNvSpPr txBox="1"/>
          <p:nvPr>
            <p:ph idx="1" type="subTitle"/>
          </p:nvPr>
        </p:nvSpPr>
        <p:spPr>
          <a:xfrm>
            <a:off x="1680301" y="3049450"/>
            <a:ext cx="5783400" cy="909000"/>
          </a:xfrm>
          <a:prstGeom prst="rect">
            <a:avLst/>
          </a:prstGeom>
        </p:spPr>
        <p:txBody>
          <a:bodyPr anchorCtr="0" anchor="t" bIns="91425" lIns="91425" rIns="91425" tIns="91425">
            <a:noAutofit/>
          </a:bodyPr>
          <a:lstStyle/>
          <a:p>
            <a:pPr lvl="0" rtl="0">
              <a:spcBef>
                <a:spcPts val="0"/>
              </a:spcBef>
              <a:buNone/>
            </a:pPr>
            <a:r>
              <a:rPr lang="en"/>
              <a:t>By: Paul Long</a:t>
            </a:r>
          </a:p>
          <a:p>
            <a:pPr lvl="0">
              <a:spcBef>
                <a:spcPts val="0"/>
              </a:spcBef>
              <a:buNone/>
            </a:pPr>
            <a:r>
              <a:t/>
            </a:r>
            <a:endParaRPr/>
          </a:p>
        </p:txBody>
      </p:sp>
    </p:spTree>
  </p:cSld>
  <p:clrMapOvr>
    <a:masterClrMapping/>
  </p:clrMapOvr>
  <p:transition spd="slow">
    <p:cut/>
  </p:transition>
</p:sld>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type="title"/>
          </p:nvPr>
        </p:nvSpPr>
        <p:spPr>
          <a:xfrm>
            <a:off x="387900" y="458025"/>
            <a:ext cx="8368200" cy="686099"/>
          </a:xfrm>
          <a:prstGeom prst="rect">
            <a:avLst/>
          </a:prstGeom>
        </p:spPr>
        <p:txBody>
          <a:bodyPr anchorCtr="0" anchor="b" bIns="91425" lIns="91425" rIns="91425" tIns="91425">
            <a:noAutofit/>
          </a:bodyPr>
          <a:lstStyle/>
          <a:p>
            <a:pPr lvl="0">
              <a:spcBef>
                <a:spcPts val="0"/>
              </a:spcBef>
              <a:buNone/>
            </a:pPr>
            <a:r>
              <a:rPr lang="en"/>
              <a:t>Causes for European Exploration</a:t>
            </a:r>
          </a:p>
        </p:txBody>
      </p:sp>
      <p:sp>
        <p:nvSpPr>
          <p:cNvPr id="70" name="Shape 70"/>
          <p:cNvSpPr txBox="1"/>
          <p:nvPr>
            <p:ph idx="1" type="body"/>
          </p:nvPr>
        </p:nvSpPr>
        <p:spPr>
          <a:xfrm>
            <a:off x="0" y="1309550"/>
            <a:ext cx="4518899" cy="3833999"/>
          </a:xfrm>
          <a:prstGeom prst="rect">
            <a:avLst/>
          </a:prstGeom>
        </p:spPr>
        <p:txBody>
          <a:bodyPr anchorCtr="0" anchor="t" bIns="91425" lIns="91425" rIns="91425" tIns="91425">
            <a:noAutofit/>
          </a:bodyPr>
          <a:lstStyle/>
          <a:p>
            <a:pPr indent="-228600" lvl="0" marL="457200" rtl="0">
              <a:lnSpc>
                <a:spcPct val="100000"/>
              </a:lnSpc>
              <a:spcBef>
                <a:spcPts val="0"/>
              </a:spcBef>
              <a:buChar char="●"/>
            </a:pPr>
            <a:r>
              <a:rPr lang="en"/>
              <a:t>Economic Expansion</a:t>
            </a:r>
          </a:p>
          <a:p>
            <a:pPr indent="-228600" lvl="1" marL="914400" rtl="0">
              <a:lnSpc>
                <a:spcPct val="100000"/>
              </a:lnSpc>
              <a:spcBef>
                <a:spcPts val="0"/>
              </a:spcBef>
              <a:buAutoNum type="alphaLcParenR"/>
            </a:pPr>
            <a:r>
              <a:rPr lang="en"/>
              <a:t>Europeans wanted to expand their markets by finding more resources to sell and produce into goods.</a:t>
            </a:r>
          </a:p>
          <a:p>
            <a:pPr indent="-228600" lvl="1" marL="914400" rtl="0">
              <a:lnSpc>
                <a:spcPct val="100000"/>
              </a:lnSpc>
              <a:spcBef>
                <a:spcPts val="0"/>
              </a:spcBef>
              <a:buAutoNum type="alphaLcParenR"/>
            </a:pPr>
            <a:r>
              <a:rPr lang="en"/>
              <a:t>The ability to be able to have more land for people to use to farm foodstuffs and other materials such as beef, wool, and other goods that were always in high demand.</a:t>
            </a:r>
          </a:p>
          <a:p>
            <a:pPr indent="-228600" lvl="0" marL="457200" rtl="0">
              <a:lnSpc>
                <a:spcPct val="100000"/>
              </a:lnSpc>
              <a:spcBef>
                <a:spcPts val="0"/>
              </a:spcBef>
              <a:buChar char="●"/>
            </a:pPr>
            <a:r>
              <a:rPr lang="en"/>
              <a:t>Political Power</a:t>
            </a:r>
          </a:p>
          <a:p>
            <a:pPr indent="-228600" lvl="1" marL="914400" rtl="0">
              <a:lnSpc>
                <a:spcPct val="100000"/>
              </a:lnSpc>
              <a:spcBef>
                <a:spcPts val="0"/>
              </a:spcBef>
              <a:buAutoNum type="alphaLcParenR"/>
            </a:pPr>
            <a:r>
              <a:rPr lang="en"/>
              <a:t>Owning more land led to a stronger empire both in the colonies and country.</a:t>
            </a:r>
          </a:p>
          <a:p>
            <a:pPr indent="-228600" lvl="2" marL="1371600" rtl="0">
              <a:lnSpc>
                <a:spcPct val="100000"/>
              </a:lnSpc>
              <a:spcBef>
                <a:spcPts val="0"/>
              </a:spcBef>
              <a:buAutoNum type="romanLcParenR"/>
            </a:pPr>
            <a:r>
              <a:rPr lang="en"/>
              <a:t>The countries would have full control of their colonies as well as more power over other countries because of their holdings overseas.</a:t>
            </a:r>
          </a:p>
          <a:p>
            <a:pPr indent="-228600" lvl="1" marL="914400" rtl="0">
              <a:lnSpc>
                <a:spcPct val="100000"/>
              </a:lnSpc>
              <a:spcBef>
                <a:spcPts val="0"/>
              </a:spcBef>
              <a:buAutoNum type="alphaLcParenR"/>
            </a:pPr>
            <a:r>
              <a:rPr lang="en"/>
              <a:t>Having more overseas holdings will allow monarchies to be greater than other monarchies who did not have as much or any holdings.</a:t>
            </a:r>
          </a:p>
          <a:p>
            <a:pPr indent="0" lvl="0" marL="457200" rtl="0">
              <a:lnSpc>
                <a:spcPct val="100000"/>
              </a:lnSpc>
              <a:spcBef>
                <a:spcPts val="0"/>
              </a:spcBef>
              <a:buNone/>
            </a:pPr>
            <a:r>
              <a:t/>
            </a:r>
            <a:endParaRPr/>
          </a:p>
        </p:txBody>
      </p:sp>
      <p:sp>
        <p:nvSpPr>
          <p:cNvPr id="71" name="Shape 71"/>
          <p:cNvSpPr txBox="1"/>
          <p:nvPr>
            <p:ph idx="2" type="body"/>
          </p:nvPr>
        </p:nvSpPr>
        <p:spPr>
          <a:xfrm>
            <a:off x="4554300" y="1309650"/>
            <a:ext cx="4518899" cy="3833999"/>
          </a:xfrm>
          <a:prstGeom prst="rect">
            <a:avLst/>
          </a:prstGeom>
        </p:spPr>
        <p:txBody>
          <a:bodyPr anchorCtr="0" anchor="t" bIns="91425" lIns="91425" rIns="91425" tIns="91425">
            <a:noAutofit/>
          </a:bodyPr>
          <a:lstStyle/>
          <a:p>
            <a:pPr indent="-228600" lvl="0" marL="457200" rtl="0">
              <a:spcBef>
                <a:spcPts val="0"/>
              </a:spcBef>
              <a:buChar char="●"/>
            </a:pPr>
            <a:r>
              <a:rPr lang="en"/>
              <a:t>Economic Power</a:t>
            </a:r>
          </a:p>
          <a:p>
            <a:pPr indent="-228600" lvl="1" marL="914400" rtl="0">
              <a:spcBef>
                <a:spcPts val="0"/>
              </a:spcBef>
              <a:buAutoNum type="alphaLcParenR"/>
            </a:pPr>
            <a:r>
              <a:rPr lang="en"/>
              <a:t>Finding valuable metals such as gold would make the mother countries very rich, allowing for them to far greater economic wealth as opposed to others.</a:t>
            </a:r>
          </a:p>
          <a:p>
            <a:pPr indent="-228600" lvl="1" marL="914400" rtl="0">
              <a:spcBef>
                <a:spcPts val="0"/>
              </a:spcBef>
              <a:buAutoNum type="alphaLcParenR"/>
            </a:pPr>
            <a:r>
              <a:rPr lang="en"/>
              <a:t> Empires could have far greater production power and access to more materials, allowing them to expand even further.</a:t>
            </a:r>
          </a:p>
          <a:p>
            <a:pPr indent="-228600" lvl="0" marL="457200" rtl="0">
              <a:spcBef>
                <a:spcPts val="0"/>
              </a:spcBef>
              <a:buChar char="●"/>
            </a:pPr>
            <a:r>
              <a:rPr lang="en"/>
              <a:t>Religion / White Supremacy</a:t>
            </a:r>
          </a:p>
          <a:p>
            <a:pPr indent="-228600" lvl="1" marL="914400" rtl="0">
              <a:spcBef>
                <a:spcPts val="0"/>
              </a:spcBef>
              <a:buAutoNum type="alphaLcParenR"/>
            </a:pPr>
            <a:r>
              <a:rPr lang="en"/>
              <a:t>Many empires sought to spread the word of God and Christianize the natives.</a:t>
            </a:r>
          </a:p>
          <a:p>
            <a:pPr indent="-228600" lvl="1" marL="914400" rtl="0">
              <a:spcBef>
                <a:spcPts val="0"/>
              </a:spcBef>
              <a:buAutoNum type="alphaLcParenR"/>
            </a:pPr>
            <a:r>
              <a:rPr lang="en"/>
              <a:t>Most Europeans saw the natives of the land they conquered as less than human, barbaric, and worse.</a:t>
            </a:r>
          </a:p>
          <a:p>
            <a:pPr indent="-228600" lvl="2" marL="1371600" rtl="0">
              <a:spcBef>
                <a:spcPts val="0"/>
              </a:spcBef>
              <a:buAutoNum type="romanLcParenR"/>
            </a:pPr>
            <a:r>
              <a:rPr lang="en"/>
              <a:t>They saw it as their duty as “good” Christians to show them the wrongs of their ways.</a:t>
            </a:r>
          </a:p>
          <a:p>
            <a:pPr indent="0" lvl="0" marL="914400">
              <a:spcBef>
                <a:spcPts val="0"/>
              </a:spcBef>
              <a:buNone/>
            </a:pPr>
            <a:r>
              <a:t/>
            </a:r>
            <a:endParaRPr/>
          </a:p>
        </p:txBody>
      </p:sp>
    </p:spTree>
  </p:cSld>
  <p:clrMapOvr>
    <a:masterClrMapping/>
  </p:clrMapOvr>
  <mc:AlternateContent>
    <mc:Choice Requires="p14">
      <p:transition spd="slow">
        <p14:flip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387900" y="458025"/>
            <a:ext cx="8368200" cy="686099"/>
          </a:xfrm>
          <a:prstGeom prst="rect">
            <a:avLst/>
          </a:prstGeom>
        </p:spPr>
        <p:txBody>
          <a:bodyPr anchorCtr="0" anchor="b" bIns="91425" lIns="91425" rIns="91425" tIns="91425">
            <a:noAutofit/>
          </a:bodyPr>
          <a:lstStyle/>
          <a:p>
            <a:pPr lvl="0">
              <a:spcBef>
                <a:spcPts val="0"/>
              </a:spcBef>
              <a:buNone/>
            </a:pPr>
            <a:r>
              <a:rPr lang="en"/>
              <a:t>The Columbian Exchange </a:t>
            </a:r>
          </a:p>
        </p:txBody>
      </p:sp>
      <p:sp>
        <p:nvSpPr>
          <p:cNvPr id="130" name="Shape 130"/>
          <p:cNvSpPr txBox="1"/>
          <p:nvPr>
            <p:ph idx="1" type="body"/>
          </p:nvPr>
        </p:nvSpPr>
        <p:spPr>
          <a:xfrm>
            <a:off x="387900" y="1489824"/>
            <a:ext cx="8368200" cy="3078899"/>
          </a:xfrm>
          <a:prstGeom prst="rect">
            <a:avLst/>
          </a:prstGeom>
        </p:spPr>
        <p:txBody>
          <a:bodyPr anchorCtr="0" anchor="t" bIns="91425" lIns="91425" rIns="91425" tIns="91425">
            <a:noAutofit/>
          </a:bodyPr>
          <a:lstStyle/>
          <a:p>
            <a:pPr lvl="0">
              <a:spcBef>
                <a:spcPts val="0"/>
              </a:spcBef>
              <a:buNone/>
            </a:pPr>
            <a:r>
              <a:rPr lang="en"/>
              <a:t>The Columbian Exchange had very profound effects on Europe, the Americas, and everyone else that was involved. Among the most profound were the biosocial effects that took place as a result of the bringing of crops and animals back and no forth. Crops such as maize, potatoes, tomatoes, pumpkins, and more found their way into Europe through the ships of explorers and merchants. The introductions of horses and other animals to the New World greatly improved the Native Americans hunting ability as well as farming ability. Yet, the biggest effect of this was the introduction of African slaves.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387900" y="458025"/>
            <a:ext cx="8368200" cy="686099"/>
          </a:xfrm>
          <a:prstGeom prst="rect">
            <a:avLst/>
          </a:prstGeom>
        </p:spPr>
        <p:txBody>
          <a:bodyPr anchorCtr="0" anchor="b" bIns="91425" lIns="91425" rIns="91425" tIns="91425">
            <a:noAutofit/>
          </a:bodyPr>
          <a:lstStyle/>
          <a:p>
            <a:pPr lvl="0">
              <a:spcBef>
                <a:spcPts val="0"/>
              </a:spcBef>
              <a:buNone/>
            </a:pPr>
            <a:r>
              <a:rPr lang="en"/>
              <a:t>Columbian Exchange and Atlantic Slave Trade</a:t>
            </a:r>
          </a:p>
        </p:txBody>
      </p:sp>
      <p:pic>
        <p:nvPicPr>
          <p:cNvPr id="136" name="Shape 136"/>
          <p:cNvPicPr preferRelativeResize="0"/>
          <p:nvPr/>
        </p:nvPicPr>
        <p:blipFill>
          <a:blip r:embed="rId3">
            <a:alphaModFix/>
          </a:blip>
          <a:stretch>
            <a:fillRect/>
          </a:stretch>
        </p:blipFill>
        <p:spPr>
          <a:xfrm>
            <a:off x="4211775" y="2130696"/>
            <a:ext cx="4932225" cy="3012804"/>
          </a:xfrm>
          <a:prstGeom prst="rect">
            <a:avLst/>
          </a:prstGeom>
          <a:noFill/>
          <a:ln>
            <a:noFill/>
          </a:ln>
        </p:spPr>
      </p:pic>
      <p:pic>
        <p:nvPicPr>
          <p:cNvPr id="137" name="Shape 137"/>
          <p:cNvPicPr preferRelativeResize="0"/>
          <p:nvPr/>
        </p:nvPicPr>
        <p:blipFill>
          <a:blip r:embed="rId4">
            <a:alphaModFix/>
          </a:blip>
          <a:stretch>
            <a:fillRect/>
          </a:stretch>
        </p:blipFill>
        <p:spPr>
          <a:xfrm>
            <a:off x="0" y="1742471"/>
            <a:ext cx="4211775" cy="3401027"/>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387900" y="458025"/>
            <a:ext cx="8368200" cy="686099"/>
          </a:xfrm>
          <a:prstGeom prst="rect">
            <a:avLst/>
          </a:prstGeom>
        </p:spPr>
        <p:txBody>
          <a:bodyPr anchorCtr="0" anchor="b" bIns="91425" lIns="91425" rIns="91425" tIns="91425">
            <a:noAutofit/>
          </a:bodyPr>
          <a:lstStyle/>
          <a:p>
            <a:pPr lvl="0">
              <a:spcBef>
                <a:spcPts val="0"/>
              </a:spcBef>
              <a:buNone/>
            </a:pPr>
            <a:r>
              <a:rPr lang="en"/>
              <a:t>Slavery and Administration</a:t>
            </a:r>
          </a:p>
        </p:txBody>
      </p:sp>
      <p:sp>
        <p:nvSpPr>
          <p:cNvPr id="143" name="Shape 143"/>
          <p:cNvSpPr txBox="1"/>
          <p:nvPr>
            <p:ph idx="1" type="body"/>
          </p:nvPr>
        </p:nvSpPr>
        <p:spPr>
          <a:xfrm>
            <a:off x="387900" y="1489824"/>
            <a:ext cx="8368200" cy="3078899"/>
          </a:xfrm>
          <a:prstGeom prst="rect">
            <a:avLst/>
          </a:prstGeom>
        </p:spPr>
        <p:txBody>
          <a:bodyPr anchorCtr="0" anchor="t" bIns="91425" lIns="91425" rIns="91425" tIns="91425">
            <a:noAutofit/>
          </a:bodyPr>
          <a:lstStyle/>
          <a:p>
            <a:pPr lvl="0">
              <a:spcBef>
                <a:spcPts val="0"/>
              </a:spcBef>
              <a:buNone/>
            </a:pPr>
            <a:r>
              <a:rPr lang="en"/>
              <a:t>To start off, slavery has been around for fora long while before the Europeans started using Africans. Most slaves were those who were conquered by stronger powers or those of descents such as Polish, Eastern Eruopeans, etc. The introduction of African slaves was groundbreaking, stimulating a new market that would last for years upon years. Why use Natives that knew the land more than the white conquerors and who would most often fight back? Many thought it best to use the African slaves on the lands in the Americas. This increased productivity led to many countries’ economies to skyrocket.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title"/>
          </p:nvPr>
        </p:nvSpPr>
        <p:spPr>
          <a:xfrm>
            <a:off x="387900" y="458025"/>
            <a:ext cx="8368200" cy="686099"/>
          </a:xfrm>
          <a:prstGeom prst="rect">
            <a:avLst/>
          </a:prstGeom>
        </p:spPr>
        <p:txBody>
          <a:bodyPr anchorCtr="0" anchor="b" bIns="91425" lIns="91425" rIns="91425" tIns="91425">
            <a:noAutofit/>
          </a:bodyPr>
          <a:lstStyle/>
          <a:p>
            <a:pPr lvl="0">
              <a:spcBef>
                <a:spcPts val="0"/>
              </a:spcBef>
              <a:buNone/>
            </a:pPr>
            <a:r>
              <a:rPr lang="en"/>
              <a:t>The Beginning of European Exploration</a:t>
            </a:r>
          </a:p>
        </p:txBody>
      </p:sp>
      <p:sp>
        <p:nvSpPr>
          <p:cNvPr id="77" name="Shape 77"/>
          <p:cNvSpPr txBox="1"/>
          <p:nvPr>
            <p:ph idx="1" type="body"/>
          </p:nvPr>
        </p:nvSpPr>
        <p:spPr>
          <a:xfrm>
            <a:off x="235975" y="1250675"/>
            <a:ext cx="8663399" cy="3680999"/>
          </a:xfrm>
          <a:prstGeom prst="rect">
            <a:avLst/>
          </a:prstGeom>
        </p:spPr>
        <p:txBody>
          <a:bodyPr anchorCtr="0" anchor="t" bIns="91425" lIns="91425" rIns="91425" tIns="91425">
            <a:noAutofit/>
          </a:bodyPr>
          <a:lstStyle/>
          <a:p>
            <a:pPr lvl="0" rtl="0">
              <a:spcBef>
                <a:spcPts val="0"/>
              </a:spcBef>
              <a:buNone/>
            </a:pPr>
            <a:r>
              <a:rPr lang="en"/>
              <a:t>Exploration started early but did not see much recognition until later. The outward expansion of the Vikings under the rule of Eric the Red and Leif Ericson marked the true beginning while the Muslim Ottoman Turks quickly expanded due to their sheer Muslim military strength.</a:t>
            </a:r>
          </a:p>
          <a:p>
            <a:pPr lvl="0">
              <a:spcBef>
                <a:spcPts val="0"/>
              </a:spcBef>
              <a:buNone/>
            </a:pPr>
            <a:r>
              <a:rPr lang="en"/>
              <a:t>Early European exploration marked the beginning of a new age in Europe. The empire that spearheaded overseas expansion was Portugal, who was currently under the rule of Prince Henry “the Navigator”. He had annual expeditions that he sent down the western coast of Africa, managing to muscle in on the trade of gold between the Muslims and West Africans. The Portuguese began to establish trading posts as they pushed farther and farther down the western coast of Africa.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387900" y="458025"/>
            <a:ext cx="8368200" cy="686099"/>
          </a:xfrm>
          <a:prstGeom prst="rect">
            <a:avLst/>
          </a:prstGeom>
        </p:spPr>
        <p:txBody>
          <a:bodyPr anchorCtr="0" anchor="b" bIns="91425" lIns="91425" rIns="91425" tIns="91425">
            <a:noAutofit/>
          </a:bodyPr>
          <a:lstStyle/>
          <a:p>
            <a:pPr lvl="0">
              <a:spcBef>
                <a:spcPts val="0"/>
              </a:spcBef>
              <a:buNone/>
            </a:pPr>
            <a:r>
              <a:rPr lang="en"/>
              <a:t>The Beginning</a:t>
            </a:r>
          </a:p>
        </p:txBody>
      </p:sp>
      <p:sp>
        <p:nvSpPr>
          <p:cNvPr id="83" name="Shape 83"/>
          <p:cNvSpPr txBox="1"/>
          <p:nvPr>
            <p:ph idx="1" type="body"/>
          </p:nvPr>
        </p:nvSpPr>
        <p:spPr>
          <a:xfrm>
            <a:off x="387900" y="1489825"/>
            <a:ext cx="3999899" cy="3078899"/>
          </a:xfrm>
          <a:prstGeom prst="rect">
            <a:avLst/>
          </a:prstGeom>
        </p:spPr>
        <p:txBody>
          <a:bodyPr anchorCtr="0" anchor="t" bIns="91425" lIns="91425" rIns="91425" tIns="91425">
            <a:noAutofit/>
          </a:bodyPr>
          <a:lstStyle/>
          <a:p>
            <a:pPr lvl="0">
              <a:spcBef>
                <a:spcPts val="0"/>
              </a:spcBef>
              <a:buNone/>
            </a:pPr>
            <a:r>
              <a:rPr lang="en"/>
              <a:t>Soon after hearing the successes of Portugal, countries such as Spain, France, and England. Countries that had the funds began to put money towards expeditions so that they clued be the first to gain uncharted land as well as open up new possibilities for trade. Because of this, there was an explosion of explorers being funded by empires to sail into the New World.</a:t>
            </a:r>
          </a:p>
        </p:txBody>
      </p:sp>
      <p:sp>
        <p:nvSpPr>
          <p:cNvPr id="84" name="Shape 84"/>
          <p:cNvSpPr txBox="1"/>
          <p:nvPr>
            <p:ph idx="2" type="body"/>
          </p:nvPr>
        </p:nvSpPr>
        <p:spPr>
          <a:xfrm>
            <a:off x="4756200" y="1489825"/>
            <a:ext cx="3999899" cy="3078899"/>
          </a:xfrm>
          <a:prstGeom prst="rect">
            <a:avLst/>
          </a:prstGeom>
        </p:spPr>
        <p:txBody>
          <a:bodyPr anchorCtr="0" anchor="t" bIns="91425" lIns="91425" rIns="91425" tIns="91425">
            <a:noAutofit/>
          </a:bodyPr>
          <a:lstStyle/>
          <a:p>
            <a:pPr lvl="0">
              <a:spcBef>
                <a:spcPts val="0"/>
              </a:spcBef>
              <a:buNone/>
            </a:pPr>
            <a:r>
              <a:rPr lang="en"/>
              <a:t>With all of these explorers now going to the New World, it was becoming increasingly difficult to take over land or even figure out where to go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pic>
        <p:nvPicPr>
          <p:cNvPr id="89" name="Shape 89"/>
          <p:cNvPicPr preferRelativeResize="0"/>
          <p:nvPr/>
        </p:nvPicPr>
        <p:blipFill>
          <a:blip r:embed="rId3">
            <a:alphaModFix/>
          </a:blip>
          <a:stretch>
            <a:fillRect/>
          </a:stretch>
        </p:blipFill>
        <p:spPr>
          <a:xfrm>
            <a:off x="0" y="2308275"/>
            <a:ext cx="4648075" cy="2835225"/>
          </a:xfrm>
          <a:prstGeom prst="rect">
            <a:avLst/>
          </a:prstGeom>
          <a:noFill/>
          <a:ln>
            <a:noFill/>
          </a:ln>
        </p:spPr>
      </p:pic>
      <p:pic>
        <p:nvPicPr>
          <p:cNvPr id="90" name="Shape 90"/>
          <p:cNvPicPr preferRelativeResize="0"/>
          <p:nvPr/>
        </p:nvPicPr>
        <p:blipFill>
          <a:blip r:embed="rId4">
            <a:alphaModFix/>
          </a:blip>
          <a:stretch>
            <a:fillRect/>
          </a:stretch>
        </p:blipFill>
        <p:spPr>
          <a:xfrm>
            <a:off x="4648080" y="2308275"/>
            <a:ext cx="4594119" cy="2835224"/>
          </a:xfrm>
          <a:prstGeom prst="rect">
            <a:avLst/>
          </a:prstGeom>
          <a:noFill/>
          <a:ln>
            <a:noFill/>
          </a:ln>
        </p:spPr>
      </p:pic>
      <p:sp>
        <p:nvSpPr>
          <p:cNvPr id="91" name="Shape 91"/>
          <p:cNvSpPr txBox="1"/>
          <p:nvPr>
            <p:ph type="title"/>
          </p:nvPr>
        </p:nvSpPr>
        <p:spPr>
          <a:xfrm>
            <a:off x="387900" y="517025"/>
            <a:ext cx="8368200" cy="686099"/>
          </a:xfrm>
          <a:prstGeom prst="rect">
            <a:avLst/>
          </a:prstGeom>
        </p:spPr>
        <p:txBody>
          <a:bodyPr anchorCtr="0" anchor="b" bIns="91425" lIns="91425" rIns="91425" tIns="91425">
            <a:noAutofit/>
          </a:bodyPr>
          <a:lstStyle/>
          <a:p>
            <a:pPr lvl="0">
              <a:spcBef>
                <a:spcPts val="0"/>
              </a:spcBef>
              <a:buNone/>
            </a:pPr>
            <a:r>
              <a:rPr lang="en"/>
              <a:t>Maps of Early Exploration / Beliefs of Early Europeans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387900" y="458025"/>
            <a:ext cx="8368200" cy="686099"/>
          </a:xfrm>
          <a:prstGeom prst="rect">
            <a:avLst/>
          </a:prstGeom>
        </p:spPr>
        <p:txBody>
          <a:bodyPr anchorCtr="0" anchor="b" bIns="91425" lIns="91425" rIns="91425" tIns="91425">
            <a:noAutofit/>
          </a:bodyPr>
          <a:lstStyle/>
          <a:p>
            <a:pPr lvl="0">
              <a:spcBef>
                <a:spcPts val="0"/>
              </a:spcBef>
              <a:buNone/>
            </a:pPr>
            <a:r>
              <a:rPr lang="en"/>
              <a:t>Technological Advancements</a:t>
            </a:r>
          </a:p>
        </p:txBody>
      </p:sp>
      <p:sp>
        <p:nvSpPr>
          <p:cNvPr id="97" name="Shape 97"/>
          <p:cNvSpPr txBox="1"/>
          <p:nvPr>
            <p:ph idx="1" type="body"/>
          </p:nvPr>
        </p:nvSpPr>
        <p:spPr>
          <a:xfrm>
            <a:off x="387900" y="1489824"/>
            <a:ext cx="8368200" cy="3078899"/>
          </a:xfrm>
          <a:prstGeom prst="rect">
            <a:avLst/>
          </a:prstGeom>
        </p:spPr>
        <p:txBody>
          <a:bodyPr anchorCtr="0" anchor="t" bIns="91425" lIns="91425" rIns="91425" tIns="91425">
            <a:noAutofit/>
          </a:bodyPr>
          <a:lstStyle/>
          <a:p>
            <a:pPr lvl="0">
              <a:spcBef>
                <a:spcPts val="0"/>
              </a:spcBef>
              <a:buNone/>
            </a:pPr>
            <a:r>
              <a:rPr lang="en"/>
              <a:t>On top of that, technological developments and outbreaks were one of the keys to Europe’s mass exploration. These technological advancements allowed Europeans to sail with better precision, better understanding of geography and time, and more.</a:t>
            </a:r>
          </a:p>
        </p:txBody>
      </p:sp>
      <p:pic>
        <p:nvPicPr>
          <p:cNvPr id="98" name="Shape 98"/>
          <p:cNvPicPr preferRelativeResize="0"/>
          <p:nvPr/>
        </p:nvPicPr>
        <p:blipFill>
          <a:blip r:embed="rId3">
            <a:alphaModFix/>
          </a:blip>
          <a:stretch>
            <a:fillRect/>
          </a:stretch>
        </p:blipFill>
        <p:spPr>
          <a:xfrm>
            <a:off x="387900" y="2787325"/>
            <a:ext cx="3053500" cy="2290125"/>
          </a:xfrm>
          <a:prstGeom prst="rect">
            <a:avLst/>
          </a:prstGeom>
          <a:noFill/>
          <a:ln>
            <a:noFill/>
          </a:ln>
        </p:spPr>
      </p:pic>
      <p:pic>
        <p:nvPicPr>
          <p:cNvPr id="99" name="Shape 99"/>
          <p:cNvPicPr preferRelativeResize="0"/>
          <p:nvPr/>
        </p:nvPicPr>
        <p:blipFill>
          <a:blip r:embed="rId4">
            <a:alphaModFix/>
          </a:blip>
          <a:stretch>
            <a:fillRect/>
          </a:stretch>
        </p:blipFill>
        <p:spPr>
          <a:xfrm>
            <a:off x="5325125" y="2486875"/>
            <a:ext cx="3430974" cy="2590574"/>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387900" y="458025"/>
            <a:ext cx="8368200" cy="686099"/>
          </a:xfrm>
          <a:prstGeom prst="rect">
            <a:avLst/>
          </a:prstGeom>
        </p:spPr>
        <p:txBody>
          <a:bodyPr anchorCtr="0" anchor="b" bIns="91425" lIns="91425" rIns="91425" tIns="91425">
            <a:noAutofit/>
          </a:bodyPr>
          <a:lstStyle/>
          <a:p>
            <a:pPr lvl="0">
              <a:spcBef>
                <a:spcPts val="0"/>
              </a:spcBef>
              <a:buNone/>
            </a:pPr>
            <a:r>
              <a:rPr lang="en"/>
              <a:t>Technological Advancements </a:t>
            </a:r>
          </a:p>
        </p:txBody>
      </p:sp>
      <p:sp>
        <p:nvSpPr>
          <p:cNvPr id="105" name="Shape 105"/>
          <p:cNvSpPr txBox="1"/>
          <p:nvPr>
            <p:ph idx="1" type="body"/>
          </p:nvPr>
        </p:nvSpPr>
        <p:spPr>
          <a:xfrm>
            <a:off x="387900" y="1489825"/>
            <a:ext cx="3999899" cy="3078899"/>
          </a:xfrm>
          <a:prstGeom prst="rect">
            <a:avLst/>
          </a:prstGeom>
        </p:spPr>
        <p:txBody>
          <a:bodyPr anchorCtr="0" anchor="t" bIns="91425" lIns="91425" rIns="91425" tIns="91425">
            <a:noAutofit/>
          </a:bodyPr>
          <a:lstStyle/>
          <a:p>
            <a:pPr lvl="0" rtl="0">
              <a:spcBef>
                <a:spcPts val="0"/>
              </a:spcBef>
              <a:buNone/>
            </a:pPr>
            <a:r>
              <a:rPr lang="en"/>
              <a:t>Some technological advancements include:</a:t>
            </a:r>
          </a:p>
          <a:p>
            <a:pPr indent="-228600" lvl="0" marL="457200" rtl="0">
              <a:spcBef>
                <a:spcPts val="0"/>
              </a:spcBef>
            </a:pPr>
            <a:r>
              <a:rPr lang="en"/>
              <a:t>Caravel - A lighter, three masted ship that could hold more cargo, more firepower, and was much more maneuverable as opposed to ships such as the galley.</a:t>
            </a:r>
          </a:p>
          <a:p>
            <a:pPr indent="-228600" lvl="0" marL="457200">
              <a:spcBef>
                <a:spcPts val="0"/>
              </a:spcBef>
            </a:pPr>
            <a:r>
              <a:rPr lang="en"/>
              <a:t>Nocturnal - Allowed for sailors to determine the hour of night by finding the progress of certain stares around the polestar, or center aperture.</a:t>
            </a:r>
          </a:p>
        </p:txBody>
      </p:sp>
      <p:sp>
        <p:nvSpPr>
          <p:cNvPr id="106" name="Shape 106"/>
          <p:cNvSpPr txBox="1"/>
          <p:nvPr>
            <p:ph idx="2" type="body"/>
          </p:nvPr>
        </p:nvSpPr>
        <p:spPr>
          <a:xfrm>
            <a:off x="4756200" y="1489825"/>
            <a:ext cx="3999899" cy="3078899"/>
          </a:xfrm>
          <a:prstGeom prst="rect">
            <a:avLst/>
          </a:prstGeom>
        </p:spPr>
        <p:txBody>
          <a:bodyPr anchorCtr="0" anchor="t" bIns="91425" lIns="91425" rIns="91425" tIns="91425">
            <a:noAutofit/>
          </a:bodyPr>
          <a:lstStyle/>
          <a:p>
            <a:pPr indent="-228600" lvl="0" marL="457200" rtl="0">
              <a:spcBef>
                <a:spcPts val="0"/>
              </a:spcBef>
            </a:pPr>
            <a:r>
              <a:rPr lang="en"/>
              <a:t>Astrolabe - Used to determine the altitude of the sun and other celestial bodies. This allowed for sailors to determine their altitude (position north or south relative to the equator).</a:t>
            </a:r>
          </a:p>
          <a:p>
            <a:pPr indent="-228600" lvl="0" marL="457200">
              <a:spcBef>
                <a:spcPts val="0"/>
              </a:spcBef>
            </a:pPr>
            <a:r>
              <a:rPr lang="en"/>
              <a:t>Cannon - The new and improved cannon now added more protection for those out at sea. This alongside improvements in shipbuilding allowed for sailors to be more at ease when sailing.</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387900" y="458025"/>
            <a:ext cx="8368200" cy="686099"/>
          </a:xfrm>
          <a:prstGeom prst="rect">
            <a:avLst/>
          </a:prstGeom>
        </p:spPr>
        <p:txBody>
          <a:bodyPr anchorCtr="0" anchor="b" bIns="91425" lIns="91425" rIns="91425" tIns="91425">
            <a:noAutofit/>
          </a:bodyPr>
          <a:lstStyle/>
          <a:p>
            <a:pPr lvl="0">
              <a:spcBef>
                <a:spcPts val="0"/>
              </a:spcBef>
              <a:buNone/>
            </a:pPr>
            <a:r>
              <a:rPr lang="en"/>
              <a:t>Motives of the Explorers</a:t>
            </a:r>
          </a:p>
        </p:txBody>
      </p:sp>
      <p:sp>
        <p:nvSpPr>
          <p:cNvPr id="112" name="Shape 112"/>
          <p:cNvSpPr txBox="1"/>
          <p:nvPr>
            <p:ph idx="1" type="body"/>
          </p:nvPr>
        </p:nvSpPr>
        <p:spPr>
          <a:xfrm>
            <a:off x="387900" y="1489825"/>
            <a:ext cx="3999899" cy="3078899"/>
          </a:xfrm>
          <a:prstGeom prst="rect">
            <a:avLst/>
          </a:prstGeom>
        </p:spPr>
        <p:txBody>
          <a:bodyPr anchorCtr="0" anchor="t" bIns="91425" lIns="91425" rIns="91425" tIns="91425">
            <a:noAutofit/>
          </a:bodyPr>
          <a:lstStyle/>
          <a:p>
            <a:pPr lvl="0">
              <a:spcBef>
                <a:spcPts val="0"/>
              </a:spcBef>
              <a:buNone/>
            </a:pPr>
            <a:r>
              <a:rPr lang="en"/>
              <a:t>Many explorers sought fame and fortune out on the high seas. There could be anything out there in the uncharted lands of the Atlantic. Especially in Spain, becoming an explorer could be their way out of limited political and economic opportunities (the Spanish upper class surprisingly could not participate in much commercial ventured such as manufacturing). Yet, not all explorers had money.</a:t>
            </a:r>
          </a:p>
        </p:txBody>
      </p:sp>
      <p:sp>
        <p:nvSpPr>
          <p:cNvPr id="113" name="Shape 113"/>
          <p:cNvSpPr txBox="1"/>
          <p:nvPr>
            <p:ph idx="2" type="body"/>
          </p:nvPr>
        </p:nvSpPr>
        <p:spPr>
          <a:xfrm>
            <a:off x="4756200" y="1489825"/>
            <a:ext cx="3999899" cy="3078899"/>
          </a:xfrm>
          <a:prstGeom prst="rect">
            <a:avLst/>
          </a:prstGeom>
        </p:spPr>
        <p:txBody>
          <a:bodyPr anchorCtr="0" anchor="t" bIns="91425" lIns="91425" rIns="91425" tIns="91425">
            <a:noAutofit/>
          </a:bodyPr>
          <a:lstStyle/>
          <a:p>
            <a:pPr lvl="0">
              <a:spcBef>
                <a:spcPts val="0"/>
              </a:spcBef>
              <a:buNone/>
            </a:pPr>
            <a:r>
              <a:rPr lang="en"/>
              <a:t>For the most part, nobody could really afford the extensive sums of expenses of various voyages, and these could only be sponsored by the government. The government had these funds, especially in thr case of Portugal or the Netherlands, due to overseas trade and commerce. Growing rich was, quite frankly, the main reason why so many set out on expeditions, after all.</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pic>
        <p:nvPicPr>
          <p:cNvPr id="118" name="Shape 118"/>
          <p:cNvPicPr preferRelativeResize="0"/>
          <p:nvPr/>
        </p:nvPicPr>
        <p:blipFill>
          <a:blip r:embed="rId3">
            <a:alphaModFix/>
          </a:blip>
          <a:stretch>
            <a:fillRect/>
          </a:stretch>
        </p:blipFill>
        <p:spPr>
          <a:xfrm>
            <a:off x="0" y="-12"/>
            <a:ext cx="9144000" cy="5143512"/>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387900" y="458025"/>
            <a:ext cx="8368200" cy="686099"/>
          </a:xfrm>
          <a:prstGeom prst="rect">
            <a:avLst/>
          </a:prstGeom>
        </p:spPr>
        <p:txBody>
          <a:bodyPr anchorCtr="0" anchor="b" bIns="91425" lIns="91425" rIns="91425" tIns="91425">
            <a:noAutofit/>
          </a:bodyPr>
          <a:lstStyle/>
          <a:p>
            <a:pPr lvl="0">
              <a:spcBef>
                <a:spcPts val="0"/>
              </a:spcBef>
              <a:buNone/>
            </a:pPr>
            <a:r>
              <a:rPr lang="en"/>
              <a:t>Spanish Dominance</a:t>
            </a:r>
          </a:p>
        </p:txBody>
      </p:sp>
      <p:sp>
        <p:nvSpPr>
          <p:cNvPr id="124" name="Shape 124"/>
          <p:cNvSpPr txBox="1"/>
          <p:nvPr>
            <p:ph idx="1" type="body"/>
          </p:nvPr>
        </p:nvSpPr>
        <p:spPr>
          <a:xfrm>
            <a:off x="387900" y="1489824"/>
            <a:ext cx="8368200" cy="3078899"/>
          </a:xfrm>
          <a:prstGeom prst="rect">
            <a:avLst/>
          </a:prstGeom>
        </p:spPr>
        <p:txBody>
          <a:bodyPr anchorCtr="0" anchor="t" bIns="91425" lIns="91425" rIns="91425" tIns="91425">
            <a:noAutofit/>
          </a:bodyPr>
          <a:lstStyle/>
          <a:p>
            <a:pPr lvl="0">
              <a:spcBef>
                <a:spcPts val="0"/>
              </a:spcBef>
              <a:buNone/>
            </a:pPr>
            <a:r>
              <a:rPr lang="en"/>
              <a:t>Soon enough, the Spanish began to dominate overseas exploration. The Spanish monarchy greatly funded exploration, especially after the successes that the conquistadors had in South and Central America. With the finding of American silver as well as other precious materials, Spain economy quickly boomed. This led to a sharp increase in Spain population, allowing them to expand even farther than before.</a:t>
            </a:r>
          </a:p>
        </p:txBody>
      </p:sp>
    </p:spTree>
  </p:cSld>
  <p:clrMapOvr>
    <a:masterClrMapping/>
  </p:clrMapOvr>
  <p:transition spd="slow">
    <p:cut/>
  </p:transition>
</p:sld>
</file>

<file path=ppt/theme/theme.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